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18288000" cy="10287000"/>
  <p:notesSz cx="6858000" cy="9144000"/>
  <p:embeddedFontLst>
    <p:embeddedFont>
      <p:font typeface="Arimo" charset="0"/>
      <p:bold r:id="rId17"/>
      <p:boldItalic r:id="rId18"/>
    </p:embeddedFont>
    <p:embeddedFont>
      <p:font typeface="Times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mTz81UBURWkP7d+oeIdHHT2Qu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54" d="100"/>
          <a:sy n="54" d="100"/>
        </p:scale>
        <p:origin x="-706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38350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"/>
          <p:cNvSpPr/>
          <p:nvPr/>
        </p:nvSpPr>
        <p:spPr>
          <a:xfrm>
            <a:off x="-1046321" y="-1046321"/>
            <a:ext cx="4150043" cy="4150043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37C9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 rot="-5400000">
            <a:off x="-1738312" y="6342712"/>
            <a:ext cx="5524500" cy="3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 dirty="0">
                <a:solidFill>
                  <a:srgbClr val="13538A"/>
                </a:solidFill>
                <a:latin typeface="Arial"/>
                <a:ea typeface="Arial"/>
                <a:cs typeface="Arial"/>
                <a:sym typeface="Arial"/>
              </a:rPr>
              <a:t>ПРОЕКТ БЮДЖЕТА МО "КИРОВСК"</a:t>
            </a:r>
            <a:endParaRPr dirty="0"/>
          </a:p>
        </p:txBody>
      </p:sp>
      <p:sp>
        <p:nvSpPr>
          <p:cNvPr id="87" name="Google Shape;87;p1"/>
          <p:cNvSpPr/>
          <p:nvPr/>
        </p:nvSpPr>
        <p:spPr>
          <a:xfrm>
            <a:off x="131445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37C9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8" name="Google Shape;88;p1"/>
          <p:cNvGrpSpPr/>
          <p:nvPr/>
        </p:nvGrpSpPr>
        <p:grpSpPr>
          <a:xfrm>
            <a:off x="3520538" y="950600"/>
            <a:ext cx="9623962" cy="9361052"/>
            <a:chOff x="0" y="229870"/>
            <a:chExt cx="12831950" cy="12481402"/>
          </a:xfrm>
        </p:grpSpPr>
        <p:sp>
          <p:nvSpPr>
            <p:cNvPr id="89" name="Google Shape;89;p1"/>
            <p:cNvSpPr txBox="1"/>
            <p:nvPr/>
          </p:nvSpPr>
          <p:spPr>
            <a:xfrm>
              <a:off x="0" y="229870"/>
              <a:ext cx="12831950" cy="6006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9" b="0" i="0" u="none" strike="noStrike" cap="none" dirty="0">
                  <a:solidFill>
                    <a:srgbClr val="2C92D5"/>
                  </a:solidFill>
                  <a:latin typeface="Arial"/>
                  <a:ea typeface="Arial"/>
                  <a:cs typeface="Arial"/>
                  <a:sym typeface="Arial"/>
                </a:rPr>
                <a:t>Проект Бюджета МО «Кировск»</a:t>
              </a:r>
              <a:endParaRPr dirty="0"/>
            </a:p>
            <a:p>
              <a:pPr marL="0" marR="0" lvl="0" indent="0" algn="l" rtl="0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9" b="1" i="0" u="none" strike="noStrike" cap="none" dirty="0">
                  <a:solidFill>
                    <a:srgbClr val="2C92D5"/>
                  </a:solidFill>
                  <a:latin typeface="Arimo"/>
                  <a:ea typeface="Arimo"/>
                  <a:cs typeface="Arimo"/>
                  <a:sym typeface="Arimo"/>
                </a:rPr>
                <a:t>Кировского муниципального района</a:t>
              </a:r>
              <a:endParaRPr dirty="0"/>
            </a:p>
            <a:p>
              <a:pPr marL="0" marR="0" lvl="0" indent="0" algn="l" rtl="0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9" b="1" i="0" u="none" strike="noStrike" cap="none" dirty="0">
                  <a:solidFill>
                    <a:srgbClr val="2C92D5"/>
                  </a:solidFill>
                  <a:latin typeface="Arimo"/>
                  <a:ea typeface="Arimo"/>
                  <a:cs typeface="Arimo"/>
                  <a:sym typeface="Arimo"/>
                </a:rPr>
                <a:t>Ленинградской области</a:t>
              </a:r>
              <a:endParaRPr dirty="0"/>
            </a:p>
            <a:p>
              <a:pPr marL="0" marR="0" lvl="0" indent="0" algn="l" rtl="0">
                <a:lnSpc>
                  <a:spcPct val="9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499" b="1" i="0" u="none" strike="noStrike" cap="none" dirty="0">
                <a:solidFill>
                  <a:srgbClr val="2C92D5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6758531"/>
              <a:ext cx="12831950" cy="5952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99" b="0" i="0" u="none" strike="noStrike" cap="none" dirty="0">
                  <a:solidFill>
                    <a:srgbClr val="13538A"/>
                  </a:solidFill>
                  <a:latin typeface="Arial"/>
                  <a:ea typeface="Arial"/>
                  <a:cs typeface="Arial"/>
                  <a:sym typeface="Arial"/>
                </a:rPr>
                <a:t>на </a:t>
              </a:r>
              <a:r>
                <a:rPr lang="en-US" sz="6199" b="0" i="0" u="none" strike="noStrike" cap="none" dirty="0" smtClean="0">
                  <a:solidFill>
                    <a:srgbClr val="13538A"/>
                  </a:solidFill>
                  <a:latin typeface="Arial"/>
                  <a:ea typeface="Arial"/>
                  <a:cs typeface="Arial"/>
                  <a:sym typeface="Arial"/>
                </a:rPr>
                <a:t>202</a:t>
              </a:r>
              <a:r>
                <a:rPr lang="ru-RU" sz="6199" b="0" i="0" u="none" strike="noStrike" cap="none" dirty="0" smtClean="0">
                  <a:solidFill>
                    <a:srgbClr val="13538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6199" b="0" i="0" u="none" strike="noStrike" cap="none" dirty="0" smtClean="0">
                  <a:solidFill>
                    <a:srgbClr val="13538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199" b="0" i="0" u="none" strike="noStrike" cap="none" dirty="0">
                  <a:solidFill>
                    <a:srgbClr val="13538A"/>
                  </a:solidFill>
                  <a:latin typeface="Arial"/>
                  <a:ea typeface="Arial"/>
                  <a:cs typeface="Arial"/>
                  <a:sym typeface="Arial"/>
                </a:rPr>
                <a:t>год</a:t>
              </a:r>
              <a:endParaRPr dirty="0"/>
            </a:p>
            <a:p>
              <a:pPr marL="0" marR="0" lvl="0" indent="0" algn="l" rtl="0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99" b="1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и на плановый период</a:t>
              </a:r>
              <a:endParaRPr dirty="0"/>
            </a:p>
            <a:p>
              <a:pPr marL="0" marR="0" lvl="0" indent="0" algn="l" rtl="0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199" b="1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202</a:t>
              </a:r>
              <a:r>
                <a:rPr lang="ru-RU" sz="6199" b="1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3</a:t>
              </a:r>
              <a:r>
                <a:rPr lang="en-US" sz="6199" b="1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6199" b="1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и </a:t>
              </a:r>
              <a:r>
                <a:rPr lang="en-US" sz="6199" b="1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202</a:t>
              </a:r>
              <a:r>
                <a:rPr lang="ru-RU" sz="6199" b="1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4</a:t>
              </a:r>
              <a:r>
                <a:rPr lang="en-US" sz="6199" b="1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6199" b="1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гг.</a:t>
              </a:r>
              <a:endParaRPr dirty="0"/>
            </a:p>
            <a:p>
              <a:pPr marL="0" marR="0" lvl="0" indent="0" algn="l" rtl="0">
                <a:lnSpc>
                  <a:spcPct val="775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199" b="1" i="0" u="none" strike="noStrike" cap="none" dirty="0">
                <a:solidFill>
                  <a:srgbClr val="13538A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7856" y="2733356"/>
            <a:ext cx="4820287" cy="482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2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319" name="Google Shape;319;p12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20" name="Google Shape;32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12"/>
          <p:cNvSpPr txBox="1"/>
          <p:nvPr/>
        </p:nvSpPr>
        <p:spPr>
          <a:xfrm>
            <a:off x="2074293" y="1632486"/>
            <a:ext cx="10431885" cy="203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Адресная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Инвестиционная программа</a:t>
            </a:r>
            <a:endParaRPr dirty="0"/>
          </a:p>
        </p:txBody>
      </p:sp>
      <p:sp>
        <p:nvSpPr>
          <p:cNvPr id="322" name="Google Shape;322;p12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/>
        </p:nvSpPr>
        <p:spPr>
          <a:xfrm>
            <a:off x="1762366" y="1457242"/>
            <a:ext cx="14139414" cy="101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Объекты 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АИП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гг.</a:t>
            </a:r>
            <a:endParaRPr dirty="0"/>
          </a:p>
        </p:txBody>
      </p:sp>
      <p:sp>
        <p:nvSpPr>
          <p:cNvPr id="328" name="Google Shape;328;p13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9" name="Google Shape;329;p13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330" name="Google Shape;330;p13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31" name="Google Shape;33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2" name="Google Shape;33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11263" y="3736240"/>
            <a:ext cx="1551472" cy="9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"/>
          <p:cNvSpPr txBox="1"/>
          <p:nvPr/>
        </p:nvSpPr>
        <p:spPr>
          <a:xfrm>
            <a:off x="1762366" y="3038622"/>
            <a:ext cx="5124075" cy="423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Разработка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проектно-сметной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документации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на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создание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инженерной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 smtClean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инфраструктуры</a:t>
            </a:r>
            <a:r>
              <a:rPr lang="en-US" sz="2649" b="1" i="0" u="none" strike="noStrike" cap="none" dirty="0" smtClean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в п. Молодцово на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земельных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участках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предоставленных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членам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многодетных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семей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по 105-ОЗ</a:t>
            </a:r>
            <a:endParaRPr dirty="0"/>
          </a:p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49" b="1" i="0" u="none" strike="noStrike" cap="none" dirty="0">
              <a:solidFill>
                <a:srgbClr val="2C92D5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7436814" y="4332849"/>
            <a:ext cx="4197168" cy="167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Мероприятия</a:t>
            </a:r>
            <a:r>
              <a:rPr lang="en-US" sz="279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по </a:t>
            </a:r>
            <a:r>
              <a:rPr lang="ru-RU" sz="2799" b="1" i="0" u="none" strike="noStrike" cap="none" dirty="0" smtClean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благоустройству города</a:t>
            </a:r>
            <a:endParaRPr dirty="0"/>
          </a:p>
          <a:p>
            <a:pPr marL="0" marR="0" lvl="0" indent="0" algn="l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1" i="0" u="none" strike="noStrike" cap="none" dirty="0">
              <a:solidFill>
                <a:srgbClr val="2C92D5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5" name="Google Shape;335;p13"/>
          <p:cNvSpPr txBox="1"/>
          <p:nvPr/>
        </p:nvSpPr>
        <p:spPr>
          <a:xfrm>
            <a:off x="12365502" y="5180737"/>
            <a:ext cx="4893799" cy="264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Строительство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дорог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в п. Молодцово на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земельных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участках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предоставленных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членам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многодетных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649" b="1" i="0" u="none" strike="noStrike" cap="none" dirty="0" err="1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семей</a:t>
            </a:r>
            <a:r>
              <a:rPr lang="en-US" sz="2649" b="1" i="0" u="none" strike="noStrike" cap="none" dirty="0">
                <a:solidFill>
                  <a:srgbClr val="2C92D5"/>
                </a:solidFill>
                <a:latin typeface="Times"/>
                <a:ea typeface="Times"/>
                <a:cs typeface="Times"/>
                <a:sym typeface="Times"/>
              </a:rPr>
              <a:t> по 105-ОЗ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4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341" name="Google Shape;341;p14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3" name="Google Shape;343;p14"/>
          <p:cNvSpPr txBox="1"/>
          <p:nvPr/>
        </p:nvSpPr>
        <p:spPr>
          <a:xfrm>
            <a:off x="2091177" y="990798"/>
            <a:ext cx="15851684" cy="303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Муниципальные программы </a:t>
            </a:r>
            <a:endParaRPr dirty="0"/>
          </a:p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году 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99" b="0" i="0" u="none" strike="noStrike" cap="none" dirty="0">
              <a:solidFill>
                <a:srgbClr val="2C92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5" name="Google Shape;345;p14"/>
          <p:cNvGrpSpPr/>
          <p:nvPr/>
        </p:nvGrpSpPr>
        <p:grpSpPr>
          <a:xfrm>
            <a:off x="13532924" y="-1488002"/>
            <a:ext cx="7788790" cy="6602927"/>
            <a:chOff x="0" y="0"/>
            <a:chExt cx="10385053" cy="8803903"/>
          </a:xfrm>
        </p:grpSpPr>
        <p:sp>
          <p:nvSpPr>
            <p:cNvPr id="346" name="Google Shape;346;p14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47" name="Google Shape;34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14"/>
          <p:cNvGrpSpPr/>
          <p:nvPr/>
        </p:nvGrpSpPr>
        <p:grpSpPr>
          <a:xfrm>
            <a:off x="1738415" y="2982352"/>
            <a:ext cx="14618880" cy="5429179"/>
            <a:chOff x="-1" y="-57152"/>
            <a:chExt cx="19491839" cy="6522793"/>
          </a:xfrm>
        </p:grpSpPr>
        <p:sp>
          <p:nvSpPr>
            <p:cNvPr id="349" name="Google Shape;349;p14"/>
            <p:cNvSpPr/>
            <p:nvPr/>
          </p:nvSpPr>
          <p:spPr>
            <a:xfrm>
              <a:off x="10120959" y="7369"/>
              <a:ext cx="9140125" cy="5842542"/>
            </a:xfrm>
            <a:custGeom>
              <a:avLst/>
              <a:gdLst/>
              <a:ahLst/>
              <a:cxnLst/>
              <a:rect l="l" t="t" r="r" b="b"/>
              <a:pathLst>
                <a:path w="16093077" h="10287000" extrusionOk="0">
                  <a:moveTo>
                    <a:pt x="0" y="0"/>
                  </a:moveTo>
                  <a:lnTo>
                    <a:pt x="12700" y="0"/>
                  </a:lnTo>
                  <a:lnTo>
                    <a:pt x="12700" y="10287000"/>
                  </a:lnTo>
                  <a:lnTo>
                    <a:pt x="0" y="10287000"/>
                  </a:lnTo>
                  <a:close/>
                  <a:moveTo>
                    <a:pt x="4020094" y="0"/>
                  </a:moveTo>
                  <a:lnTo>
                    <a:pt x="4032794" y="0"/>
                  </a:lnTo>
                  <a:lnTo>
                    <a:pt x="4032794" y="10287000"/>
                  </a:lnTo>
                  <a:lnTo>
                    <a:pt x="4020094" y="10287000"/>
                  </a:lnTo>
                  <a:close/>
                  <a:moveTo>
                    <a:pt x="8040188" y="0"/>
                  </a:moveTo>
                  <a:lnTo>
                    <a:pt x="8052888" y="0"/>
                  </a:lnTo>
                  <a:lnTo>
                    <a:pt x="8052888" y="10287000"/>
                  </a:lnTo>
                  <a:lnTo>
                    <a:pt x="8040188" y="10287000"/>
                  </a:lnTo>
                  <a:close/>
                  <a:moveTo>
                    <a:pt x="12060282" y="0"/>
                  </a:moveTo>
                  <a:lnTo>
                    <a:pt x="12072982" y="0"/>
                  </a:lnTo>
                  <a:lnTo>
                    <a:pt x="12072982" y="10287000"/>
                  </a:lnTo>
                  <a:lnTo>
                    <a:pt x="12060282" y="10287000"/>
                  </a:lnTo>
                  <a:close/>
                  <a:moveTo>
                    <a:pt x="16080377" y="0"/>
                  </a:moveTo>
                  <a:lnTo>
                    <a:pt x="16093077" y="0"/>
                  </a:lnTo>
                  <a:lnTo>
                    <a:pt x="16093077" y="10287000"/>
                  </a:lnTo>
                  <a:lnTo>
                    <a:pt x="16080377" y="10287000"/>
                  </a:lnTo>
                  <a:close/>
                </a:path>
              </a:pathLst>
            </a:custGeom>
            <a:solidFill>
              <a:srgbClr val="13538A">
                <a:alpha val="24705"/>
              </a:srgbClr>
            </a:solidFill>
            <a:ln>
              <a:noFill/>
            </a:ln>
          </p:spPr>
        </p:sp>
        <p:sp>
          <p:nvSpPr>
            <p:cNvPr id="350" name="Google Shape;350;p14"/>
            <p:cNvSpPr txBox="1"/>
            <p:nvPr/>
          </p:nvSpPr>
          <p:spPr>
            <a:xfrm>
              <a:off x="10007353" y="6003438"/>
              <a:ext cx="234423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14"/>
            <p:cNvSpPr txBox="1"/>
            <p:nvPr/>
          </p:nvSpPr>
          <p:spPr>
            <a:xfrm>
              <a:off x="14456661" y="6003438"/>
              <a:ext cx="468721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14"/>
            <p:cNvSpPr txBox="1"/>
            <p:nvPr/>
          </p:nvSpPr>
          <p:spPr>
            <a:xfrm>
              <a:off x="16739889" y="6003438"/>
              <a:ext cx="468721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14"/>
            <p:cNvSpPr txBox="1"/>
            <p:nvPr/>
          </p:nvSpPr>
          <p:spPr>
            <a:xfrm>
              <a:off x="19023117" y="6003438"/>
              <a:ext cx="468721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14"/>
            <p:cNvSpPr txBox="1"/>
            <p:nvPr/>
          </p:nvSpPr>
          <p:spPr>
            <a:xfrm>
              <a:off x="-1" y="-57152"/>
              <a:ext cx="19102518" cy="6522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9991"/>
                </a:lnSpc>
              </a:pPr>
              <a:r>
                <a:rPr lang="ru-RU" sz="2800" dirty="0" smtClean="0"/>
                <a:t>Социально-культурная деятельность муниципального образования «Кировск»</a:t>
              </a:r>
            </a:p>
            <a:p>
              <a:pPr lvl="0">
                <a:lnSpc>
                  <a:spcPct val="139991"/>
                </a:lnSpc>
              </a:pPr>
              <a:r>
                <a:rPr lang="ru-RU" sz="2800" dirty="0" smtClean="0"/>
                <a:t>Развитие транспортной системы муниципального образования «</a:t>
              </a:r>
              <a:r>
                <a:rPr lang="ru-RU" sz="2800" dirty="0" smtClean="0"/>
                <a:t>Кировск»</a:t>
              </a:r>
            </a:p>
            <a:p>
              <a:pPr lvl="0">
                <a:lnSpc>
                  <a:spcPct val="139991"/>
                </a:lnSpc>
              </a:pPr>
              <a:r>
                <a:rPr lang="ru-RU" sz="2800" dirty="0" smtClean="0"/>
                <a:t>Энергосбережение и повышение энергетической эффективности </a:t>
              </a:r>
              <a:r>
                <a:rPr lang="ru-RU" sz="2800" dirty="0" smtClean="0"/>
                <a:t>МО </a:t>
              </a:r>
              <a:r>
                <a:rPr lang="ru-RU" sz="2800" dirty="0" smtClean="0"/>
                <a:t>«Кировск</a:t>
              </a:r>
              <a:r>
                <a:rPr lang="ru-RU" sz="2800" dirty="0" smtClean="0"/>
                <a:t>»</a:t>
              </a:r>
            </a:p>
            <a:p>
              <a:pPr lvl="0">
                <a:lnSpc>
                  <a:spcPct val="139991"/>
                </a:lnSpc>
              </a:pPr>
              <a:r>
                <a:rPr lang="ru-RU" sz="2800" dirty="0" smtClean="0"/>
                <a:t>Формирование комфортной городской среды </a:t>
              </a:r>
              <a:r>
                <a:rPr lang="ru-RU" sz="2800" dirty="0" smtClean="0"/>
                <a:t>МО «Кировск» </a:t>
              </a:r>
            </a:p>
            <a:p>
              <a:pPr lvl="0">
                <a:lnSpc>
                  <a:spcPct val="139991"/>
                </a:lnSpc>
              </a:pPr>
              <a:r>
                <a:rPr lang="ru-RU" sz="2800" dirty="0" smtClean="0"/>
                <a:t>Благоустройство и развитие общественной инфраструктуры муниципального значения </a:t>
              </a:r>
              <a:r>
                <a:rPr lang="ru-RU" sz="2800" dirty="0" smtClean="0"/>
                <a:t>территории </a:t>
              </a:r>
              <a:r>
                <a:rPr lang="ru-RU" sz="2800" dirty="0" smtClean="0"/>
                <a:t>МО «Кировск» </a:t>
              </a:r>
              <a:endParaRPr lang="ru-RU" sz="2800" dirty="0" smtClean="0"/>
            </a:p>
            <a:p>
              <a:pPr lvl="0">
                <a:lnSpc>
                  <a:spcPct val="139991"/>
                </a:lnSpc>
              </a:pPr>
              <a:r>
                <a:rPr lang="ru-RU" sz="2800" dirty="0" smtClean="0"/>
                <a:t>Развитие и поддержка предпринимательства в МО </a:t>
              </a:r>
              <a:r>
                <a:rPr lang="ru-RU" sz="2800" dirty="0" smtClean="0"/>
                <a:t>«Кировск»</a:t>
              </a:r>
            </a:p>
            <a:p>
              <a:pPr lvl="0">
                <a:lnSpc>
                  <a:spcPct val="139991"/>
                </a:lnSpc>
              </a:pPr>
              <a:r>
                <a:rPr lang="ru-RU" sz="2800" dirty="0" smtClean="0"/>
                <a:t>Профилактика правонарушений на территории </a:t>
              </a:r>
              <a:r>
                <a:rPr lang="ru-RU" sz="2800" dirty="0" smtClean="0"/>
                <a:t>МО </a:t>
              </a:r>
              <a:r>
                <a:rPr lang="ru-RU" sz="2800" dirty="0" smtClean="0"/>
                <a:t>«Кировск</a:t>
              </a:r>
              <a:r>
                <a:rPr lang="ru-RU" sz="2800" dirty="0" smtClean="0"/>
                <a:t>»</a:t>
              </a:r>
            </a:p>
            <a:p>
              <a:pPr lvl="0">
                <a:lnSpc>
                  <a:spcPct val="139991"/>
                </a:lnSpc>
              </a:pPr>
              <a:r>
                <a:rPr lang="ru-RU" sz="2800" dirty="0" smtClean="0"/>
                <a:t>Управление земельными ресурсами муниципального образования «Кировск» </a:t>
              </a:r>
              <a:endParaRPr lang="ru-RU" sz="2800" dirty="0" smtClean="0"/>
            </a:p>
          </p:txBody>
        </p:sp>
        <p:sp>
          <p:nvSpPr>
            <p:cNvPr id="356" name="Google Shape;356;p14"/>
            <p:cNvSpPr txBox="1"/>
            <p:nvPr/>
          </p:nvSpPr>
          <p:spPr>
            <a:xfrm>
              <a:off x="888476" y="4047935"/>
              <a:ext cx="18214040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14"/>
            <p:cNvSpPr txBox="1"/>
            <p:nvPr/>
          </p:nvSpPr>
          <p:spPr>
            <a:xfrm>
              <a:off x="517058" y="4999491"/>
              <a:ext cx="18754272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r">
                <a:lnSpc>
                  <a:spcPct val="139991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6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397" name="Google Shape;397;p16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98" name="Google Shape;39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16"/>
          <p:cNvSpPr txBox="1"/>
          <p:nvPr/>
        </p:nvSpPr>
        <p:spPr>
          <a:xfrm>
            <a:off x="2091177" y="990798"/>
            <a:ext cx="10443137" cy="101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25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Основные показатели</a:t>
            </a:r>
            <a:endParaRPr sz="5499" b="0" i="0" u="none" strike="noStrike" cap="none" dirty="0">
              <a:solidFill>
                <a:srgbClr val="2C92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1" name="Google Shape;401;p16"/>
          <p:cNvGrpSpPr/>
          <p:nvPr/>
        </p:nvGrpSpPr>
        <p:grpSpPr>
          <a:xfrm>
            <a:off x="13532924" y="-1488002"/>
            <a:ext cx="7788790" cy="6602927"/>
            <a:chOff x="0" y="0"/>
            <a:chExt cx="10385053" cy="8803903"/>
          </a:xfrm>
        </p:grpSpPr>
        <p:sp>
          <p:nvSpPr>
            <p:cNvPr id="402" name="Google Shape;402;p16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403" name="Google Shape;40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4" name="Google Shape;404;p16"/>
          <p:cNvSpPr/>
          <p:nvPr/>
        </p:nvSpPr>
        <p:spPr>
          <a:xfrm>
            <a:off x="7058314" y="3075657"/>
            <a:ext cx="1607343" cy="522328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16"/>
          <p:cNvSpPr txBox="1"/>
          <p:nvPr/>
        </p:nvSpPr>
        <p:spPr>
          <a:xfrm>
            <a:off x="7173191" y="3150096"/>
            <a:ext cx="1377589" cy="43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219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406" name="Google Shape;406;p16"/>
          <p:cNvSpPr/>
          <p:nvPr/>
        </p:nvSpPr>
        <p:spPr>
          <a:xfrm>
            <a:off x="8722148" y="3075657"/>
            <a:ext cx="1607343" cy="522328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" name="Google Shape;407;p16"/>
          <p:cNvSpPr txBox="1"/>
          <p:nvPr/>
        </p:nvSpPr>
        <p:spPr>
          <a:xfrm>
            <a:off x="8837025" y="3150096"/>
            <a:ext cx="1377589" cy="43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219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408" name="Google Shape;408;p16"/>
          <p:cNvSpPr/>
          <p:nvPr/>
        </p:nvSpPr>
        <p:spPr>
          <a:xfrm>
            <a:off x="10385983" y="3075657"/>
            <a:ext cx="1607343" cy="522328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p16"/>
          <p:cNvSpPr txBox="1"/>
          <p:nvPr/>
        </p:nvSpPr>
        <p:spPr>
          <a:xfrm>
            <a:off x="10500860" y="3150096"/>
            <a:ext cx="1377589" cy="43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2199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410" name="Google Shape;410;p16"/>
          <p:cNvSpPr/>
          <p:nvPr/>
        </p:nvSpPr>
        <p:spPr>
          <a:xfrm>
            <a:off x="5983946" y="3845918"/>
            <a:ext cx="6066983" cy="688953"/>
          </a:xfrm>
          <a:prstGeom prst="rect">
            <a:avLst/>
          </a:prstGeom>
          <a:solidFill>
            <a:srgbClr val="86EAE9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11" name="Google Shape;411;p16"/>
          <p:cNvGrpSpPr/>
          <p:nvPr/>
        </p:nvGrpSpPr>
        <p:grpSpPr>
          <a:xfrm>
            <a:off x="3035459" y="3845918"/>
            <a:ext cx="3734279" cy="689744"/>
            <a:chOff x="0" y="0"/>
            <a:chExt cx="5907902" cy="1107440"/>
          </a:xfrm>
        </p:grpSpPr>
        <p:sp>
          <p:nvSpPr>
            <p:cNvPr id="412" name="Google Shape;412;p16"/>
            <p:cNvSpPr/>
            <p:nvPr/>
          </p:nvSpPr>
          <p:spPr>
            <a:xfrm>
              <a:off x="0" y="0"/>
              <a:ext cx="5907902" cy="1107440"/>
            </a:xfrm>
            <a:custGeom>
              <a:avLst/>
              <a:gdLst/>
              <a:ahLst/>
              <a:cxnLst/>
              <a:rect l="l" t="t" r="r" b="b"/>
              <a:pathLst>
                <a:path w="5907902" h="1107440" extrusionOk="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86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 extrusionOk="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4" name="Google Shape;414;p16"/>
          <p:cNvSpPr txBox="1"/>
          <p:nvPr/>
        </p:nvSpPr>
        <p:spPr>
          <a:xfrm>
            <a:off x="3961998" y="4022715"/>
            <a:ext cx="2349267" cy="3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  <a:endParaRPr dirty="0"/>
          </a:p>
        </p:txBody>
      </p:sp>
      <p:sp>
        <p:nvSpPr>
          <p:cNvPr id="415" name="Google Shape;415;p16"/>
          <p:cNvSpPr/>
          <p:nvPr/>
        </p:nvSpPr>
        <p:spPr>
          <a:xfrm>
            <a:off x="5983946" y="6048665"/>
            <a:ext cx="6066983" cy="688953"/>
          </a:xfrm>
          <a:prstGeom prst="rect">
            <a:avLst/>
          </a:prstGeom>
          <a:solidFill>
            <a:srgbClr val="3EDAD8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16" name="Google Shape;416;p16"/>
          <p:cNvGrpSpPr/>
          <p:nvPr/>
        </p:nvGrpSpPr>
        <p:grpSpPr>
          <a:xfrm>
            <a:off x="3035459" y="6048665"/>
            <a:ext cx="3734279" cy="689744"/>
            <a:chOff x="0" y="0"/>
            <a:chExt cx="5907902" cy="1107440"/>
          </a:xfrm>
        </p:grpSpPr>
        <p:sp>
          <p:nvSpPr>
            <p:cNvPr id="417" name="Google Shape;417;p16"/>
            <p:cNvSpPr/>
            <p:nvPr/>
          </p:nvSpPr>
          <p:spPr>
            <a:xfrm>
              <a:off x="0" y="0"/>
              <a:ext cx="5907902" cy="1107440"/>
            </a:xfrm>
            <a:custGeom>
              <a:avLst/>
              <a:gdLst/>
              <a:ahLst/>
              <a:cxnLst/>
              <a:rect l="l" t="t" r="r" b="b"/>
              <a:pathLst>
                <a:path w="5907902" h="1107440" extrusionOk="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3E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 extrusionOk="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9" name="Google Shape;419;p16"/>
          <p:cNvSpPr txBox="1"/>
          <p:nvPr/>
        </p:nvSpPr>
        <p:spPr>
          <a:xfrm>
            <a:off x="3961998" y="6225461"/>
            <a:ext cx="2349267" cy="3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dirty="0"/>
          </a:p>
        </p:txBody>
      </p:sp>
      <p:sp>
        <p:nvSpPr>
          <p:cNvPr id="420" name="Google Shape;420;p16"/>
          <p:cNvSpPr/>
          <p:nvPr/>
        </p:nvSpPr>
        <p:spPr>
          <a:xfrm>
            <a:off x="5815133" y="7589637"/>
            <a:ext cx="6066983" cy="688953"/>
          </a:xfrm>
          <a:prstGeom prst="rect">
            <a:avLst/>
          </a:prstGeom>
          <a:solidFill>
            <a:srgbClr val="37C9EF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21" name="Google Shape;421;p16"/>
          <p:cNvGrpSpPr/>
          <p:nvPr/>
        </p:nvGrpSpPr>
        <p:grpSpPr>
          <a:xfrm>
            <a:off x="3035459" y="7603705"/>
            <a:ext cx="3734279" cy="689744"/>
            <a:chOff x="0" y="0"/>
            <a:chExt cx="5907902" cy="1107440"/>
          </a:xfrm>
        </p:grpSpPr>
        <p:sp>
          <p:nvSpPr>
            <p:cNvPr id="422" name="Google Shape;422;p16"/>
            <p:cNvSpPr/>
            <p:nvPr/>
          </p:nvSpPr>
          <p:spPr>
            <a:xfrm>
              <a:off x="0" y="0"/>
              <a:ext cx="5907902" cy="1107440"/>
            </a:xfrm>
            <a:custGeom>
              <a:avLst/>
              <a:gdLst/>
              <a:ahLst/>
              <a:cxnLst/>
              <a:rect l="l" t="t" r="r" b="b"/>
              <a:pathLst>
                <a:path w="5907902" h="1107440" extrusionOk="0">
                  <a:moveTo>
                    <a:pt x="59066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907902" y="1107440"/>
                  </a:lnTo>
                  <a:lnTo>
                    <a:pt x="5907902" y="0"/>
                  </a:ln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 extrusionOk="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24" name="Google Shape;424;p16"/>
          <p:cNvSpPr txBox="1"/>
          <p:nvPr/>
        </p:nvSpPr>
        <p:spPr>
          <a:xfrm>
            <a:off x="3961998" y="7612822"/>
            <a:ext cx="2349267" cy="6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ПРОФИЦИТ (+)</a:t>
            </a:r>
            <a:endParaRPr dirty="0"/>
          </a:p>
          <a:p>
            <a:pPr marL="0" marR="0" lvl="0" indent="0" algn="l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ДЕФИЦИТ (-)</a:t>
            </a:r>
            <a:endParaRPr dirty="0"/>
          </a:p>
        </p:txBody>
      </p:sp>
      <p:pic>
        <p:nvPicPr>
          <p:cNvPr id="425" name="Google Shape;42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4428" y="6173092"/>
            <a:ext cx="440098" cy="44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8417" y="7802121"/>
            <a:ext cx="292121" cy="29212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6"/>
          <p:cNvSpPr txBox="1"/>
          <p:nvPr/>
        </p:nvSpPr>
        <p:spPr>
          <a:xfrm>
            <a:off x="7227085" y="4022715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370,0</a:t>
            </a:r>
            <a:endParaRPr dirty="0"/>
          </a:p>
        </p:txBody>
      </p:sp>
      <p:sp>
        <p:nvSpPr>
          <p:cNvPr id="428" name="Google Shape;428;p16"/>
          <p:cNvSpPr txBox="1"/>
          <p:nvPr/>
        </p:nvSpPr>
        <p:spPr>
          <a:xfrm>
            <a:off x="7227085" y="6057782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378,2</a:t>
            </a:r>
            <a:endParaRPr dirty="0"/>
          </a:p>
        </p:txBody>
      </p:sp>
      <p:sp>
        <p:nvSpPr>
          <p:cNvPr id="429" name="Google Shape;429;p16"/>
          <p:cNvSpPr txBox="1"/>
          <p:nvPr/>
        </p:nvSpPr>
        <p:spPr>
          <a:xfrm>
            <a:off x="7227085" y="7780502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9"/>
              </a:lnSpc>
            </a:pPr>
            <a:r>
              <a:rPr lang="ru-RU" sz="2199" dirty="0" smtClean="0">
                <a:solidFill>
                  <a:srgbClr val="191919"/>
                </a:solidFill>
              </a:rPr>
              <a:t>8,5</a:t>
            </a:r>
            <a:endParaRPr lang="ru-RU" sz="2199" dirty="0">
              <a:solidFill>
                <a:srgbClr val="191919"/>
              </a:solidFill>
            </a:endParaRPr>
          </a:p>
        </p:txBody>
      </p:sp>
      <p:sp>
        <p:nvSpPr>
          <p:cNvPr id="430" name="Google Shape;430;p16"/>
          <p:cNvSpPr txBox="1"/>
          <p:nvPr/>
        </p:nvSpPr>
        <p:spPr>
          <a:xfrm>
            <a:off x="8982210" y="4022715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284,2</a:t>
            </a:r>
            <a:endParaRPr dirty="0"/>
          </a:p>
        </p:txBody>
      </p:sp>
      <p:sp>
        <p:nvSpPr>
          <p:cNvPr id="431" name="Google Shape;431;p16"/>
          <p:cNvSpPr txBox="1"/>
          <p:nvPr/>
        </p:nvSpPr>
        <p:spPr>
          <a:xfrm>
            <a:off x="8982210" y="6057782"/>
            <a:ext cx="1087218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/>
              <a:t>290,3</a:t>
            </a:r>
            <a:endParaRPr sz="2200" dirty="0"/>
          </a:p>
        </p:txBody>
      </p:sp>
      <p:sp>
        <p:nvSpPr>
          <p:cNvPr id="432" name="Google Shape;432;p16"/>
          <p:cNvSpPr txBox="1"/>
          <p:nvPr/>
        </p:nvSpPr>
        <p:spPr>
          <a:xfrm>
            <a:off x="8982210" y="7780502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6,1</a:t>
            </a:r>
            <a:endParaRPr dirty="0"/>
          </a:p>
        </p:txBody>
      </p:sp>
      <p:sp>
        <p:nvSpPr>
          <p:cNvPr id="433" name="Google Shape;433;p16"/>
          <p:cNvSpPr txBox="1"/>
          <p:nvPr/>
        </p:nvSpPr>
        <p:spPr>
          <a:xfrm>
            <a:off x="10737336" y="4022715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dirty="0" smtClean="0">
                <a:solidFill>
                  <a:srgbClr val="191919"/>
                </a:solidFill>
              </a:rPr>
              <a:t>275,7</a:t>
            </a:r>
            <a:endParaRPr dirty="0"/>
          </a:p>
        </p:txBody>
      </p:sp>
      <p:sp>
        <p:nvSpPr>
          <p:cNvPr id="434" name="Google Shape;434;p16"/>
          <p:cNvSpPr txBox="1"/>
          <p:nvPr/>
        </p:nvSpPr>
        <p:spPr>
          <a:xfrm>
            <a:off x="10737336" y="6057782"/>
            <a:ext cx="1087218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/>
              <a:t>294,4</a:t>
            </a:r>
            <a:endParaRPr lang="ru-RU" sz="2200" dirty="0"/>
          </a:p>
        </p:txBody>
      </p:sp>
      <p:sp>
        <p:nvSpPr>
          <p:cNvPr id="435" name="Google Shape;435;p16"/>
          <p:cNvSpPr txBox="1"/>
          <p:nvPr/>
        </p:nvSpPr>
        <p:spPr>
          <a:xfrm>
            <a:off x="10737336" y="7780502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dirty="0" smtClean="0">
                <a:solidFill>
                  <a:srgbClr val="191919"/>
                </a:solidFill>
              </a:rPr>
              <a:t>6,7</a:t>
            </a:r>
            <a:endParaRPr lang="ru-RU" sz="2199" dirty="0">
              <a:solidFill>
                <a:srgbClr val="191919"/>
              </a:solidFill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3035459" y="4638544"/>
            <a:ext cx="9015471" cy="582181"/>
          </a:xfrm>
          <a:prstGeom prst="rect">
            <a:avLst/>
          </a:prstGeom>
          <a:solidFill>
            <a:srgbClr val="191919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" name="Google Shape;437;p16"/>
          <p:cNvSpPr txBox="1"/>
          <p:nvPr/>
        </p:nvSpPr>
        <p:spPr>
          <a:xfrm>
            <a:off x="3293932" y="4704795"/>
            <a:ext cx="3764382" cy="39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Налоговые и неналоговые</a:t>
            </a:r>
            <a:endParaRPr dirty="0"/>
          </a:p>
        </p:txBody>
      </p:sp>
      <p:sp>
        <p:nvSpPr>
          <p:cNvPr id="438" name="Google Shape;438;p16"/>
          <p:cNvSpPr/>
          <p:nvPr/>
        </p:nvSpPr>
        <p:spPr>
          <a:xfrm>
            <a:off x="3035459" y="5333606"/>
            <a:ext cx="9015471" cy="582181"/>
          </a:xfrm>
          <a:prstGeom prst="rect">
            <a:avLst/>
          </a:prstGeom>
          <a:solidFill>
            <a:srgbClr val="191919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16"/>
          <p:cNvSpPr txBox="1"/>
          <p:nvPr/>
        </p:nvSpPr>
        <p:spPr>
          <a:xfrm>
            <a:off x="3293932" y="5399857"/>
            <a:ext cx="3017333" cy="39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БЕЗВОЗМЕЗДНЫЕ</a:t>
            </a:r>
            <a:endParaRPr dirty="0"/>
          </a:p>
        </p:txBody>
      </p:sp>
      <p:sp>
        <p:nvSpPr>
          <p:cNvPr id="440" name="Google Shape;440;p16"/>
          <p:cNvSpPr txBox="1"/>
          <p:nvPr/>
        </p:nvSpPr>
        <p:spPr>
          <a:xfrm>
            <a:off x="7227085" y="4765173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263,0</a:t>
            </a:r>
            <a:endParaRPr dirty="0"/>
          </a:p>
        </p:txBody>
      </p:sp>
      <p:sp>
        <p:nvSpPr>
          <p:cNvPr id="441" name="Google Shape;441;p16"/>
          <p:cNvSpPr txBox="1"/>
          <p:nvPr/>
        </p:nvSpPr>
        <p:spPr>
          <a:xfrm>
            <a:off x="8982210" y="4765173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123,6</a:t>
            </a:r>
            <a:endParaRPr dirty="0"/>
          </a:p>
        </p:txBody>
      </p:sp>
      <p:sp>
        <p:nvSpPr>
          <p:cNvPr id="442" name="Google Shape;442;p16"/>
          <p:cNvSpPr txBox="1"/>
          <p:nvPr/>
        </p:nvSpPr>
        <p:spPr>
          <a:xfrm>
            <a:off x="10737336" y="4765173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123,8</a:t>
            </a:r>
            <a:endParaRPr dirty="0"/>
          </a:p>
        </p:txBody>
      </p:sp>
      <p:sp>
        <p:nvSpPr>
          <p:cNvPr id="443" name="Google Shape;443;p16"/>
          <p:cNvSpPr txBox="1"/>
          <p:nvPr/>
        </p:nvSpPr>
        <p:spPr>
          <a:xfrm>
            <a:off x="7227085" y="5453799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61,9</a:t>
            </a:r>
            <a:endParaRPr dirty="0"/>
          </a:p>
        </p:txBody>
      </p:sp>
      <p:sp>
        <p:nvSpPr>
          <p:cNvPr id="444" name="Google Shape;444;p16"/>
          <p:cNvSpPr txBox="1"/>
          <p:nvPr/>
        </p:nvSpPr>
        <p:spPr>
          <a:xfrm>
            <a:off x="8982210" y="5453799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38,0</a:t>
            </a:r>
            <a:endParaRPr dirty="0"/>
          </a:p>
        </p:txBody>
      </p:sp>
      <p:sp>
        <p:nvSpPr>
          <p:cNvPr id="445" name="Google Shape;445;p16"/>
          <p:cNvSpPr txBox="1"/>
          <p:nvPr/>
        </p:nvSpPr>
        <p:spPr>
          <a:xfrm>
            <a:off x="10737336" y="5453799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1,4</a:t>
            </a:r>
            <a:endParaRPr dirty="0"/>
          </a:p>
        </p:txBody>
      </p:sp>
      <p:sp>
        <p:nvSpPr>
          <p:cNvPr id="446" name="Google Shape;446;p16"/>
          <p:cNvSpPr/>
          <p:nvPr/>
        </p:nvSpPr>
        <p:spPr>
          <a:xfrm>
            <a:off x="3682573" y="6901615"/>
            <a:ext cx="9015471" cy="582181"/>
          </a:xfrm>
          <a:prstGeom prst="rect">
            <a:avLst/>
          </a:prstGeom>
          <a:solidFill>
            <a:srgbClr val="191919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7" name="Google Shape;447;p16"/>
          <p:cNvSpPr txBox="1"/>
          <p:nvPr/>
        </p:nvSpPr>
        <p:spPr>
          <a:xfrm>
            <a:off x="3293932" y="6953799"/>
            <a:ext cx="3879259" cy="39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УСЛОВНО УТВЕРЖДЁННЫЕ</a:t>
            </a:r>
            <a:endParaRPr dirty="0"/>
          </a:p>
        </p:txBody>
      </p:sp>
      <p:sp>
        <p:nvSpPr>
          <p:cNvPr id="448" name="Google Shape;448;p16"/>
          <p:cNvSpPr txBox="1"/>
          <p:nvPr/>
        </p:nvSpPr>
        <p:spPr>
          <a:xfrm>
            <a:off x="7227085" y="7007741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449" name="Google Shape;449;p16"/>
          <p:cNvSpPr txBox="1"/>
          <p:nvPr/>
        </p:nvSpPr>
        <p:spPr>
          <a:xfrm>
            <a:off x="8982210" y="7007741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6,1</a:t>
            </a:r>
            <a:endParaRPr dirty="0"/>
          </a:p>
        </p:txBody>
      </p:sp>
      <p:sp>
        <p:nvSpPr>
          <p:cNvPr id="450" name="Google Shape;450;p16"/>
          <p:cNvSpPr txBox="1"/>
          <p:nvPr/>
        </p:nvSpPr>
        <p:spPr>
          <a:xfrm>
            <a:off x="10737336" y="7007741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9"/>
              </a:lnSpc>
            </a:pPr>
            <a:r>
              <a:rPr lang="ru-RU" sz="2199" dirty="0" smtClean="0">
                <a:solidFill>
                  <a:srgbClr val="191919"/>
                </a:solidFill>
              </a:rPr>
              <a:t>11,7</a:t>
            </a:r>
            <a:endParaRPr lang="ru-RU" sz="2199" dirty="0">
              <a:solidFill>
                <a:srgbClr val="191919"/>
              </a:solidFill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3035459" y="8460215"/>
            <a:ext cx="9015471" cy="1110991"/>
          </a:xfrm>
          <a:prstGeom prst="rect">
            <a:avLst/>
          </a:prstGeom>
          <a:solidFill>
            <a:srgbClr val="191919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p16"/>
          <p:cNvSpPr txBox="1"/>
          <p:nvPr/>
        </p:nvSpPr>
        <p:spPr>
          <a:xfrm>
            <a:off x="3258417" y="8581271"/>
            <a:ext cx="3764382" cy="81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% налоговых и неналоговых доходов</a:t>
            </a:r>
            <a:endParaRPr dirty="0"/>
          </a:p>
        </p:txBody>
      </p:sp>
      <p:sp>
        <p:nvSpPr>
          <p:cNvPr id="453" name="Google Shape;453;p16"/>
          <p:cNvSpPr txBox="1"/>
          <p:nvPr/>
        </p:nvSpPr>
        <p:spPr>
          <a:xfrm>
            <a:off x="7227085" y="8848031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dirty="0" smtClean="0">
                <a:solidFill>
                  <a:srgbClr val="191919"/>
                </a:solidFill>
              </a:rPr>
              <a:t>7</a:t>
            </a: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1,1</a:t>
            </a:r>
            <a:endParaRPr dirty="0"/>
          </a:p>
        </p:txBody>
      </p:sp>
      <p:sp>
        <p:nvSpPr>
          <p:cNvPr id="454" name="Google Shape;454;p16"/>
          <p:cNvSpPr txBox="1"/>
          <p:nvPr/>
        </p:nvSpPr>
        <p:spPr>
          <a:xfrm>
            <a:off x="8982210" y="8848031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43,5</a:t>
            </a:r>
            <a:endParaRPr dirty="0"/>
          </a:p>
        </p:txBody>
      </p:sp>
      <p:sp>
        <p:nvSpPr>
          <p:cNvPr id="455" name="Google Shape;455;p16"/>
          <p:cNvSpPr txBox="1"/>
          <p:nvPr/>
        </p:nvSpPr>
        <p:spPr>
          <a:xfrm>
            <a:off x="10737336" y="8848031"/>
            <a:ext cx="1087218" cy="40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199" b="0" i="0" u="none" strike="noStrike" cap="none" dirty="0" smtClean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,9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8A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"/>
          <p:cNvSpPr txBox="1"/>
          <p:nvPr/>
        </p:nvSpPr>
        <p:spPr>
          <a:xfrm>
            <a:off x="8265844" y="1019175"/>
            <a:ext cx="8993456" cy="95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74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  <a:endParaRPr dirty="0"/>
          </a:p>
        </p:txBody>
      </p:sp>
      <p:sp>
        <p:nvSpPr>
          <p:cNvPr id="461" name="Google Shape;461;p17"/>
          <p:cNvSpPr/>
          <p:nvPr/>
        </p:nvSpPr>
        <p:spPr>
          <a:xfrm>
            <a:off x="-2876550" y="514350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62" name="Google Shape;4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10144" y="2733356"/>
            <a:ext cx="4820287" cy="4820287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7"/>
          <p:cNvSpPr/>
          <p:nvPr/>
        </p:nvSpPr>
        <p:spPr>
          <a:xfrm>
            <a:off x="6542747" y="1028700"/>
            <a:ext cx="285750" cy="8229600"/>
          </a:xfrm>
          <a:prstGeom prst="rect">
            <a:avLst/>
          </a:prstGeom>
          <a:solidFill>
            <a:srgbClr val="37C9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97" name="Google Shape;97;p2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98" name="Google Shape;9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2"/>
          <p:cNvSpPr txBox="1"/>
          <p:nvPr/>
        </p:nvSpPr>
        <p:spPr>
          <a:xfrm>
            <a:off x="2091177" y="1409849"/>
            <a:ext cx="10669754" cy="16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 dirty="0">
                <a:solidFill>
                  <a:srgbClr val="2C92D5"/>
                </a:solidFill>
                <a:latin typeface="Arimo"/>
                <a:ea typeface="Arimo"/>
                <a:cs typeface="Arimo"/>
                <a:sym typeface="Arimo"/>
              </a:rPr>
              <a:t>отчета</a:t>
            </a:r>
            <a:endParaRPr dirty="0"/>
          </a:p>
        </p:txBody>
      </p:sp>
      <p:sp>
        <p:nvSpPr>
          <p:cNvPr id="100" name="Google Shape;100;p2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"/>
          <p:cNvSpPr/>
          <p:nvPr/>
        </p:nvSpPr>
        <p:spPr>
          <a:xfrm>
            <a:off x="2275567" y="3738281"/>
            <a:ext cx="10485364" cy="31829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2278071" y="3845135"/>
            <a:ext cx="10768743" cy="59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9" b="0" i="0" u="none" strike="noStrike" cap="none" dirty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Часть 1: Условия формирования бюджета на </a:t>
            </a:r>
            <a:r>
              <a:rPr lang="en-US" sz="2739" b="0" i="0" u="none" strike="noStrike" cap="none" dirty="0" smtClean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202</a:t>
            </a:r>
            <a:r>
              <a:rPr lang="ru-RU" sz="2739" b="0" i="0" u="none" strike="noStrike" cap="none" dirty="0" smtClean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2739" b="0" i="0" u="none" strike="noStrike" cap="none" dirty="0" smtClean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-202</a:t>
            </a:r>
            <a:r>
              <a:rPr lang="ru-RU" sz="2739" b="0" i="0" u="none" strike="noStrike" cap="none" dirty="0" smtClean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4</a:t>
            </a:r>
            <a:r>
              <a:rPr lang="en-US" sz="2739" b="0" i="0" u="none" strike="noStrike" cap="none" dirty="0" smtClean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739" b="0" i="0" u="none" strike="noStrike" cap="none" dirty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годы</a:t>
            </a:r>
            <a:endParaRPr dirty="0"/>
          </a:p>
        </p:txBody>
      </p:sp>
      <p:sp>
        <p:nvSpPr>
          <p:cNvPr id="103" name="Google Shape;103;p2"/>
          <p:cNvSpPr txBox="1"/>
          <p:nvPr/>
        </p:nvSpPr>
        <p:spPr>
          <a:xfrm>
            <a:off x="2275567" y="5749906"/>
            <a:ext cx="7783612" cy="46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9" b="0" i="0" u="none" strike="noStrike" cap="none" dirty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Часть 3: Доходы бюджета МО «Кировск»</a:t>
            </a:r>
            <a:endParaRPr dirty="0"/>
          </a:p>
        </p:txBody>
      </p:sp>
      <p:sp>
        <p:nvSpPr>
          <p:cNvPr id="104" name="Google Shape;104;p2"/>
          <p:cNvSpPr txBox="1"/>
          <p:nvPr/>
        </p:nvSpPr>
        <p:spPr>
          <a:xfrm>
            <a:off x="2275567" y="4766263"/>
            <a:ext cx="7788620" cy="46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9" b="0" i="0" u="none" strike="noStrike" cap="none" dirty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Часть 2: Основные параметры бюджета</a:t>
            </a:r>
            <a:endParaRPr dirty="0"/>
          </a:p>
        </p:txBody>
      </p:sp>
      <p:sp>
        <p:nvSpPr>
          <p:cNvPr id="105" name="Google Shape;105;p2"/>
          <p:cNvSpPr txBox="1"/>
          <p:nvPr/>
        </p:nvSpPr>
        <p:spPr>
          <a:xfrm>
            <a:off x="2280574" y="6693448"/>
            <a:ext cx="7786116" cy="46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9" b="0" i="0" u="none" strike="noStrike" cap="none" dirty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Часть 4:Расходы бюджета МО «Кировск»</a:t>
            </a:r>
            <a:endParaRPr dirty="0"/>
          </a:p>
        </p:txBody>
      </p:sp>
      <p:sp>
        <p:nvSpPr>
          <p:cNvPr id="106" name="Google Shape;106;p2"/>
          <p:cNvSpPr txBox="1"/>
          <p:nvPr/>
        </p:nvSpPr>
        <p:spPr>
          <a:xfrm>
            <a:off x="2283078" y="7581588"/>
            <a:ext cx="94827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9" b="0" i="0" u="none" strike="noStrike" cap="none" dirty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Часть 5: Адресна</a:t>
            </a:r>
            <a:r>
              <a:rPr lang="en-US" sz="2739" dirty="0">
                <a:solidFill>
                  <a:srgbClr val="0F0E0C"/>
                </a:solidFill>
                <a:latin typeface="Times"/>
                <a:ea typeface="Times"/>
                <a:cs typeface="Times"/>
                <a:sym typeface="Times"/>
              </a:rPr>
              <a:t>я инвестиционная программа</a:t>
            </a:r>
            <a:endParaRPr dirty="0"/>
          </a:p>
        </p:txBody>
      </p:sp>
      <p:sp>
        <p:nvSpPr>
          <p:cNvPr id="107" name="Google Shape;107;p2"/>
          <p:cNvSpPr/>
          <p:nvPr/>
        </p:nvSpPr>
        <p:spPr>
          <a:xfrm>
            <a:off x="2280574" y="4567408"/>
            <a:ext cx="10480356" cy="31627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"/>
          <p:cNvSpPr/>
          <p:nvPr/>
        </p:nvSpPr>
        <p:spPr>
          <a:xfrm>
            <a:off x="2283078" y="5537767"/>
            <a:ext cx="10485364" cy="31829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2288086" y="6404993"/>
            <a:ext cx="10480356" cy="31627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"/>
          <p:cNvSpPr/>
          <p:nvPr/>
        </p:nvSpPr>
        <p:spPr>
          <a:xfrm>
            <a:off x="2288086" y="7388499"/>
            <a:ext cx="10485364" cy="31829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2"/>
          <p:cNvSpPr/>
          <p:nvPr/>
        </p:nvSpPr>
        <p:spPr>
          <a:xfrm>
            <a:off x="2293094" y="8274775"/>
            <a:ext cx="10480356" cy="31627"/>
          </a:xfrm>
          <a:prstGeom prst="rect">
            <a:avLst/>
          </a:prstGeom>
          <a:solidFill>
            <a:srgbClr val="1353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3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117" name="Google Shape;117;p3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18" name="Google Shape;11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3"/>
          <p:cNvGrpSpPr/>
          <p:nvPr/>
        </p:nvGrpSpPr>
        <p:grpSpPr>
          <a:xfrm>
            <a:off x="10824111" y="4377532"/>
            <a:ext cx="5718712" cy="2518435"/>
            <a:chOff x="0" y="-28575"/>
            <a:chExt cx="7624949" cy="3357913"/>
          </a:xfrm>
        </p:grpSpPr>
        <p:sp>
          <p:nvSpPr>
            <p:cNvPr id="120" name="Google Shape;120;p3"/>
            <p:cNvSpPr txBox="1"/>
            <p:nvPr/>
          </p:nvSpPr>
          <p:spPr>
            <a:xfrm>
              <a:off x="0" y="-28575"/>
              <a:ext cx="7624949" cy="678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2C92D5"/>
                  </a:solidFill>
                  <a:latin typeface="Arial"/>
                  <a:ea typeface="Arial"/>
                  <a:cs typeface="Arial"/>
                  <a:sym typeface="Arial"/>
                </a:rPr>
                <a:t>ВНЕШНИЕ ФАКТОРЫ</a:t>
              </a:r>
              <a:endParaRPr dirty="0"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0" y="816001"/>
              <a:ext cx="7624949" cy="2513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74979" marR="0" lvl="1" indent="-23749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2199"/>
                <a:buFont typeface="Arial"/>
                <a:buChar char="•"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Ограничение уровня дефицита </a:t>
              </a:r>
              <a:r>
                <a:rPr lang="en-US" sz="2199" b="0" i="0" u="none" strike="noStrike" cap="none" dirty="0" smtClean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endParaRPr dirty="0"/>
            </a:p>
            <a:p>
              <a:pPr marL="474979" marR="0" lvl="1" indent="-23749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2199"/>
                <a:buFont typeface="Arial"/>
                <a:buChar char="•"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Софинансирования расходных обязательств</a:t>
              </a:r>
              <a:endParaRPr dirty="0"/>
            </a:p>
            <a:p>
              <a:pPr marL="0" marR="0" lvl="0" indent="0" algn="l" rtl="0">
                <a:lnSpc>
                  <a:spcPct val="1368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99" b="0" i="0" u="none" strike="noStrike" cap="none" dirty="0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3224915" y="4377532"/>
            <a:ext cx="5919085" cy="3466002"/>
            <a:chOff x="0" y="-28575"/>
            <a:chExt cx="7892114" cy="4621336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0" y="-28575"/>
              <a:ext cx="7892114" cy="678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2C92D5"/>
                  </a:solidFill>
                  <a:latin typeface="Arial"/>
                  <a:ea typeface="Arial"/>
                  <a:cs typeface="Arial"/>
                  <a:sym typeface="Arial"/>
                </a:rPr>
                <a:t>ВНУТРЕННИЕ ФАКТОРЫ</a:t>
              </a:r>
              <a:endParaRPr dirty="0"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0" y="816001"/>
              <a:ext cx="7892114" cy="377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74979" marR="0" lvl="1" indent="-23749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2199"/>
                <a:buFont typeface="Arial"/>
                <a:buChar char="•"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Исполнение </a:t>
              </a:r>
              <a:r>
                <a:rPr lang="en-US" sz="2199" b="0" i="0" u="none" strike="noStrike" cap="none" dirty="0" smtClean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Указа Президента </a:t>
              </a: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№ 204</a:t>
              </a:r>
              <a:endParaRPr dirty="0"/>
            </a:p>
            <a:p>
              <a:pPr marL="474979" marR="0" lvl="1" indent="-23749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2199"/>
                <a:buFont typeface="Arial"/>
                <a:buChar char="•"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 Ухудшение экономической ситуации в связи с covid-19</a:t>
              </a:r>
              <a:endParaRPr dirty="0"/>
            </a:p>
            <a:p>
              <a:pPr marL="474979" marR="0" lvl="1" indent="-23749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2199"/>
                <a:buFont typeface="Arial"/>
                <a:buChar char="•"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 Нестабильность налоговых поступлений </a:t>
              </a:r>
              <a:endParaRPr dirty="0"/>
            </a:p>
            <a:p>
              <a:pPr marL="474979" marR="0" lvl="1" indent="-23749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2199"/>
                <a:buFont typeface="Arial"/>
                <a:buChar char="•"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 Изменение налогового законодательства РФ</a:t>
              </a:r>
              <a:endParaRPr dirty="0"/>
            </a:p>
            <a:p>
              <a:pPr marL="0" marR="0" lvl="0" indent="0" algn="l" rtl="0">
                <a:lnSpc>
                  <a:spcPct val="1368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99" b="0" i="0" u="none" strike="noStrike" cap="none" dirty="0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2091177" y="1409849"/>
            <a:ext cx="14451646" cy="203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Условия формирования бюджета 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годы</a:t>
            </a:r>
            <a:endParaRPr dirty="0"/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0722" y="4398962"/>
            <a:ext cx="738262" cy="96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1177" y="4398962"/>
            <a:ext cx="752738" cy="96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134" name="Google Shape;134;p4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35" name="Google Shape;13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4"/>
          <p:cNvSpPr txBox="1"/>
          <p:nvPr/>
        </p:nvSpPr>
        <p:spPr>
          <a:xfrm>
            <a:off x="2091177" y="1398315"/>
            <a:ext cx="15851684" cy="203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Подходы к формированию бюджета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МО «Кировск» на 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годы</a:t>
            </a:r>
            <a:endParaRPr dirty="0"/>
          </a:p>
        </p:txBody>
      </p:sp>
      <p:sp>
        <p:nvSpPr>
          <p:cNvPr id="137" name="Google Shape;137;p4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8" name="Google Shape;138;p4"/>
          <p:cNvGrpSpPr/>
          <p:nvPr/>
        </p:nvGrpSpPr>
        <p:grpSpPr>
          <a:xfrm>
            <a:off x="13532924" y="-1488002"/>
            <a:ext cx="7788790" cy="6602927"/>
            <a:chOff x="0" y="0"/>
            <a:chExt cx="10385053" cy="8803903"/>
          </a:xfrm>
        </p:grpSpPr>
        <p:sp>
          <p:nvSpPr>
            <p:cNvPr id="139" name="Google Shape;139;p4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40" name="Google Shape;14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4"/>
          <p:cNvGrpSpPr/>
          <p:nvPr/>
        </p:nvGrpSpPr>
        <p:grpSpPr>
          <a:xfrm>
            <a:off x="11014611" y="4568032"/>
            <a:ext cx="6412707" cy="2561074"/>
            <a:chOff x="0" y="-28575"/>
            <a:chExt cx="8550276" cy="3414765"/>
          </a:xfrm>
        </p:grpSpPr>
        <p:sp>
          <p:nvSpPr>
            <p:cNvPr id="142" name="Google Shape;142;p4"/>
            <p:cNvSpPr txBox="1"/>
            <p:nvPr/>
          </p:nvSpPr>
          <p:spPr>
            <a:xfrm>
              <a:off x="0" y="-28575"/>
              <a:ext cx="8550276" cy="678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2C92D5"/>
                  </a:solidFill>
                  <a:latin typeface="Arial"/>
                  <a:ea typeface="Arial"/>
                  <a:cs typeface="Arial"/>
                  <a:sym typeface="Arial"/>
                </a:rPr>
                <a:t>СОБЛЮДЕНИЕ</a:t>
              </a:r>
              <a:endParaRPr dirty="0"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0" y="816001"/>
              <a:ext cx="8550276" cy="257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Соблюдение уровня оплаты труда отдельных</a:t>
              </a:r>
              <a:endParaRPr dirty="0"/>
            </a:p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Категорий работников в соответствии с указом президента № 597</a:t>
              </a:r>
              <a:endParaRPr dirty="0"/>
            </a:p>
            <a:p>
              <a:pPr marL="0" marR="0" lvl="0" indent="0" algn="l" rtl="0">
                <a:lnSpc>
                  <a:spcPct val="1368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99" b="0" i="0" u="none" strike="noStrike" cap="none" dirty="0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3415415" y="4568032"/>
            <a:ext cx="5718712" cy="2569534"/>
            <a:chOff x="0" y="-28575"/>
            <a:chExt cx="7624949" cy="3426045"/>
          </a:xfrm>
        </p:grpSpPr>
        <p:sp>
          <p:nvSpPr>
            <p:cNvPr id="145" name="Google Shape;145;p4"/>
            <p:cNvSpPr txBox="1"/>
            <p:nvPr/>
          </p:nvSpPr>
          <p:spPr>
            <a:xfrm>
              <a:off x="0" y="-28575"/>
              <a:ext cx="7624949" cy="678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2C92D5"/>
                  </a:solidFill>
                  <a:latin typeface="Arial"/>
                  <a:ea typeface="Arial"/>
                  <a:cs typeface="Arial"/>
                  <a:sym typeface="Arial"/>
                </a:rPr>
                <a:t>ОБЕСПЕЧЕНИЕ</a:t>
              </a:r>
              <a:endParaRPr dirty="0"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0" y="816001"/>
              <a:ext cx="7624949" cy="2581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Обеспечение в полном объёме расходных обязательств по достижению</a:t>
              </a:r>
              <a:endParaRPr dirty="0"/>
            </a:p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показателей указа президента № 204</a:t>
              </a:r>
              <a:endParaRPr dirty="0"/>
            </a:p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99" b="0" i="0" u="none" strike="noStrike" cap="none" dirty="0">
                <a:solidFill>
                  <a:srgbClr val="191919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1048387" y="7425848"/>
            <a:ext cx="6023068" cy="1578171"/>
            <a:chOff x="0" y="-28575"/>
            <a:chExt cx="8030757" cy="2104229"/>
          </a:xfrm>
        </p:grpSpPr>
        <p:sp>
          <p:nvSpPr>
            <p:cNvPr id="148" name="Google Shape;148;p4"/>
            <p:cNvSpPr txBox="1"/>
            <p:nvPr/>
          </p:nvSpPr>
          <p:spPr>
            <a:xfrm>
              <a:off x="0" y="-28575"/>
              <a:ext cx="8030757" cy="663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25" b="0" i="0" u="none" strike="noStrike" cap="none" dirty="0">
                  <a:solidFill>
                    <a:srgbClr val="2C92D5"/>
                  </a:solidFill>
                  <a:latin typeface="Arial"/>
                  <a:ea typeface="Arial"/>
                  <a:cs typeface="Arial"/>
                  <a:sym typeface="Arial"/>
                </a:rPr>
                <a:t>ИНДЕКСАЦИЯ ОКЛАДОВ МСУ</a:t>
              </a:r>
              <a:endParaRPr dirty="0"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0" y="812231"/>
              <a:ext cx="8030757" cy="126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Индексация на 4%</a:t>
              </a:r>
              <a:endParaRPr dirty="0"/>
            </a:p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С </a:t>
              </a:r>
              <a:r>
                <a:rPr lang="en-US" sz="2199" b="0" i="0" u="none" strike="noStrike" cap="none" dirty="0" smtClean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01.09.202</a:t>
              </a:r>
              <a:r>
                <a:rPr lang="ru-RU" sz="2199" b="0" i="0" u="none" strike="noStrike" cap="none" dirty="0" smtClean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2</a:t>
              </a:r>
              <a:r>
                <a:rPr lang="en-US" sz="2199" b="0" i="0" u="none" strike="noStrike" cap="none" dirty="0" smtClean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lang="en-US" sz="2199" b="0" i="0" u="none" strike="noStrike" cap="none" dirty="0">
                  <a:solidFill>
                    <a:srgbClr val="191919"/>
                  </a:solidFill>
                  <a:latin typeface="Times"/>
                  <a:ea typeface="Times"/>
                  <a:cs typeface="Times"/>
                  <a:sym typeface="Times"/>
                </a:rPr>
                <a:t>оплаты труда органов МСУ</a:t>
              </a:r>
              <a:endParaRPr dirty="0"/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3449191" y="7425848"/>
            <a:ext cx="5718712" cy="2569534"/>
            <a:chOff x="0" y="-28575"/>
            <a:chExt cx="7624949" cy="3426046"/>
          </a:xfrm>
        </p:grpSpPr>
        <p:sp>
          <p:nvSpPr>
            <p:cNvPr id="151" name="Google Shape;151;p4"/>
            <p:cNvSpPr txBox="1"/>
            <p:nvPr/>
          </p:nvSpPr>
          <p:spPr>
            <a:xfrm>
              <a:off x="0" y="-28575"/>
              <a:ext cx="7624949" cy="678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2C92D5"/>
                  </a:solidFill>
                  <a:latin typeface="Times"/>
                  <a:ea typeface="Times"/>
                  <a:cs typeface="Times"/>
                  <a:sym typeface="Times"/>
                </a:rPr>
                <a:t>ИНДЕКСАЦИЯ ОКЛАДОВ</a:t>
              </a:r>
              <a:endParaRPr dirty="0"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0" y="825527"/>
              <a:ext cx="7624949" cy="257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Индексация на 4%</a:t>
              </a:r>
              <a:endParaRPr dirty="0"/>
            </a:p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0" i="0" u="none" strike="noStrike" cap="none" dirty="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С </a:t>
              </a:r>
              <a:r>
                <a:rPr lang="en-US" sz="2199" b="0" i="0" u="none" strike="noStrike" cap="none" dirty="0" smtClean="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01.09.202</a:t>
              </a:r>
              <a:r>
                <a:rPr lang="ru-RU" sz="2199" b="0" i="0" u="none" strike="noStrike" cap="none" dirty="0" smtClean="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199" b="0" i="0" u="none" strike="noStrike" cap="none" dirty="0" smtClean="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199" b="0" i="0" u="none" strike="noStrike" cap="none" dirty="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должностных окладов работников муниципальных учреждений</a:t>
              </a:r>
              <a:endParaRPr dirty="0"/>
            </a:p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99" b="0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1222" y="4589462"/>
            <a:ext cx="738262" cy="96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1677" y="7447280"/>
            <a:ext cx="786515" cy="96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1677" y="4589462"/>
            <a:ext cx="752738" cy="96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39403" y="7533091"/>
            <a:ext cx="927984" cy="79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162" name="Google Shape;162;p5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63" name="Google Shape;16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5"/>
          <p:cNvSpPr txBox="1"/>
          <p:nvPr/>
        </p:nvSpPr>
        <p:spPr>
          <a:xfrm>
            <a:off x="2091177" y="1409849"/>
            <a:ext cx="15851684" cy="202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Прогноз основных характеристик</a:t>
            </a:r>
            <a:endParaRPr dirty="0"/>
          </a:p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бюджета 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годы</a:t>
            </a:r>
            <a:endParaRPr dirty="0"/>
          </a:p>
        </p:txBody>
      </p:sp>
      <p:sp>
        <p:nvSpPr>
          <p:cNvPr id="165" name="Google Shape;165;p5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6" name="Google Shape;166;p5"/>
          <p:cNvGrpSpPr/>
          <p:nvPr/>
        </p:nvGrpSpPr>
        <p:grpSpPr>
          <a:xfrm>
            <a:off x="13532924" y="-1488002"/>
            <a:ext cx="7788790" cy="6602927"/>
            <a:chOff x="0" y="0"/>
            <a:chExt cx="10385053" cy="8803903"/>
          </a:xfrm>
        </p:grpSpPr>
        <p:sp>
          <p:nvSpPr>
            <p:cNvPr id="167" name="Google Shape;167;p5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68" name="Google Shape;16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1744394" y="4709533"/>
            <a:ext cx="11971606" cy="326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3"/>
              </a:lnSpc>
            </a:pPr>
            <a:r>
              <a:rPr lang="ru-RU" sz="4400" dirty="0" smtClean="0">
                <a:solidFill>
                  <a:srgbClr val="2C92D5"/>
                </a:solidFill>
              </a:rPr>
              <a:t>Основные параметры бюджета МО «Кировск»</a:t>
            </a:r>
            <a:endParaRPr lang="ru-RU" sz="4400" dirty="0" smtClean="0"/>
          </a:p>
          <a:p>
            <a:pPr lvl="0">
              <a:lnSpc>
                <a:spcPct val="120003"/>
              </a:lnSpc>
            </a:pPr>
            <a:r>
              <a:rPr lang="ru-RU" sz="4400" dirty="0" smtClean="0">
                <a:solidFill>
                  <a:srgbClr val="2C92D5"/>
                </a:solidFill>
              </a:rPr>
              <a:t>Кировского муниципального района </a:t>
            </a:r>
            <a:endParaRPr lang="ru-RU" sz="4400" dirty="0" smtClean="0"/>
          </a:p>
          <a:p>
            <a:pPr lvl="0">
              <a:lnSpc>
                <a:spcPct val="120003"/>
              </a:lnSpc>
            </a:pPr>
            <a:r>
              <a:rPr lang="ru-RU" sz="4400" dirty="0" smtClean="0">
                <a:solidFill>
                  <a:srgbClr val="2C92D5"/>
                </a:solidFill>
              </a:rPr>
              <a:t>Ленинградской области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7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183" name="Google Shape;183;p7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84" name="Google Shape;184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7"/>
          <p:cNvSpPr txBox="1"/>
          <p:nvPr/>
        </p:nvSpPr>
        <p:spPr>
          <a:xfrm>
            <a:off x="2074293" y="2051512"/>
            <a:ext cx="14139414" cy="334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Доходы бюджета МО «Кировск»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Кировского муниципального района 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Ленинградской области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99" b="0" i="0" u="none" strike="noStrike" cap="none" dirty="0">
              <a:solidFill>
                <a:srgbClr val="2C92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9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237" name="Google Shape;237;p9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38" name="Google Shape;23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9"/>
          <p:cNvSpPr txBox="1"/>
          <p:nvPr/>
        </p:nvSpPr>
        <p:spPr>
          <a:xfrm>
            <a:off x="2091177" y="990823"/>
            <a:ext cx="15851684" cy="303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Налоговые и неналоговые доходы</a:t>
            </a:r>
            <a:endParaRPr dirty="0"/>
          </a:p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бюджета МО «Кировск»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-2021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99" b="0" i="0" u="none" strike="noStrike" cap="none" dirty="0">
              <a:solidFill>
                <a:srgbClr val="2C92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1" name="Google Shape;241;p9"/>
          <p:cNvGrpSpPr/>
          <p:nvPr/>
        </p:nvGrpSpPr>
        <p:grpSpPr>
          <a:xfrm>
            <a:off x="13532924" y="-1488002"/>
            <a:ext cx="7788790" cy="6602927"/>
            <a:chOff x="0" y="0"/>
            <a:chExt cx="10385053" cy="8803903"/>
          </a:xfrm>
        </p:grpSpPr>
        <p:sp>
          <p:nvSpPr>
            <p:cNvPr id="242" name="Google Shape;242;p9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43" name="Google Shape;24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9"/>
          <p:cNvGrpSpPr/>
          <p:nvPr/>
        </p:nvGrpSpPr>
        <p:grpSpPr>
          <a:xfrm>
            <a:off x="1730327" y="2948933"/>
            <a:ext cx="11802793" cy="6121053"/>
            <a:chOff x="-424863" y="0"/>
            <a:chExt cx="15737059" cy="8161406"/>
          </a:xfrm>
        </p:grpSpPr>
        <p:sp>
          <p:nvSpPr>
            <p:cNvPr id="245" name="Google Shape;245;p9"/>
            <p:cNvSpPr/>
            <p:nvPr/>
          </p:nvSpPr>
          <p:spPr>
            <a:xfrm>
              <a:off x="5537688" y="0"/>
              <a:ext cx="7120144" cy="7111364"/>
            </a:xfrm>
            <a:custGeom>
              <a:avLst/>
              <a:gdLst/>
              <a:ahLst/>
              <a:cxnLst/>
              <a:rect l="l" t="t" r="r" b="b"/>
              <a:pathLst>
                <a:path w="10299700" h="10287000" extrusionOk="0">
                  <a:moveTo>
                    <a:pt x="0" y="0"/>
                  </a:moveTo>
                  <a:lnTo>
                    <a:pt x="12700" y="0"/>
                  </a:lnTo>
                  <a:lnTo>
                    <a:pt x="12700" y="10287000"/>
                  </a:lnTo>
                  <a:lnTo>
                    <a:pt x="0" y="10287000"/>
                  </a:lnTo>
                  <a:close/>
                  <a:moveTo>
                    <a:pt x="2571750" y="0"/>
                  </a:moveTo>
                  <a:lnTo>
                    <a:pt x="2584450" y="0"/>
                  </a:lnTo>
                  <a:lnTo>
                    <a:pt x="2584450" y="10287000"/>
                  </a:lnTo>
                  <a:lnTo>
                    <a:pt x="2571750" y="10287000"/>
                  </a:lnTo>
                  <a:close/>
                  <a:moveTo>
                    <a:pt x="5143500" y="0"/>
                  </a:moveTo>
                  <a:lnTo>
                    <a:pt x="5156200" y="0"/>
                  </a:lnTo>
                  <a:lnTo>
                    <a:pt x="5156200" y="10287000"/>
                  </a:lnTo>
                  <a:lnTo>
                    <a:pt x="5143500" y="10287000"/>
                  </a:lnTo>
                  <a:close/>
                  <a:moveTo>
                    <a:pt x="7715250" y="0"/>
                  </a:moveTo>
                  <a:lnTo>
                    <a:pt x="7727950" y="0"/>
                  </a:lnTo>
                  <a:lnTo>
                    <a:pt x="7727950" y="10287000"/>
                  </a:lnTo>
                  <a:lnTo>
                    <a:pt x="7715250" y="10287000"/>
                  </a:lnTo>
                  <a:close/>
                  <a:moveTo>
                    <a:pt x="10287000" y="0"/>
                  </a:moveTo>
                  <a:lnTo>
                    <a:pt x="10299700" y="0"/>
                  </a:lnTo>
                  <a:lnTo>
                    <a:pt x="10299700" y="10287000"/>
                  </a:lnTo>
                  <a:lnTo>
                    <a:pt x="10287000" y="10287000"/>
                  </a:lnTo>
                  <a:close/>
                </a:path>
              </a:pathLst>
            </a:custGeom>
            <a:solidFill>
              <a:srgbClr val="13538A">
                <a:alpha val="24705"/>
              </a:srgbClr>
            </a:solidFill>
            <a:ln>
              <a:noFill/>
            </a:ln>
          </p:spPr>
        </p:sp>
        <p:sp>
          <p:nvSpPr>
            <p:cNvPr id="246" name="Google Shape;246;p9"/>
            <p:cNvSpPr txBox="1"/>
            <p:nvPr/>
          </p:nvSpPr>
          <p:spPr>
            <a:xfrm>
              <a:off x="5399411" y="7291594"/>
              <a:ext cx="285333" cy="69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28" b="0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0</a:t>
              </a:r>
              <a:endParaRPr dirty="0"/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6515198" y="7291594"/>
              <a:ext cx="1089985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8,</a:t>
              </a:r>
              <a:r>
                <a:rPr lang="en-US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0</a:t>
              </a:r>
              <a:endParaRPr dirty="0"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8184565" y="7291594"/>
              <a:ext cx="1931962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3</a:t>
              </a:r>
              <a:r>
                <a:rPr lang="en-US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0</a:t>
              </a:r>
              <a:r>
                <a:rPr lang="ru-RU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,0</a:t>
              </a:r>
              <a:endParaRPr dirty="0"/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10191556" y="7291595"/>
              <a:ext cx="1763149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28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7</a:t>
              </a:r>
              <a:r>
                <a:rPr lang="ru-RU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0,0</a:t>
              </a:r>
              <a:endParaRPr dirty="0"/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11992222" y="7291595"/>
              <a:ext cx="1781907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9</a:t>
              </a:r>
              <a:r>
                <a:rPr lang="en-US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0</a:t>
              </a:r>
              <a:r>
                <a:rPr lang="ru-RU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,0</a:t>
              </a:r>
              <a:endParaRPr dirty="0"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3699034" y="273890"/>
              <a:ext cx="1586613" cy="69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28" b="0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НДФЛ </a:t>
              </a:r>
              <a:endParaRPr dirty="0"/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62816" y="1722830"/>
              <a:ext cx="5222831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28" b="0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Земельный налог </a:t>
              </a:r>
              <a:endParaRPr dirty="0"/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194116" y="3171770"/>
              <a:ext cx="5091534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А</a:t>
              </a:r>
              <a:r>
                <a:rPr lang="en-US" sz="3028" b="0" i="0" u="none" strike="noStrike" cap="none" dirty="0" err="1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кцизы</a:t>
              </a:r>
              <a:r>
                <a:rPr lang="en-US" sz="302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dirty="0"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-12212" y="4414921"/>
              <a:ext cx="5297860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28" b="0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Налог на имущество </a:t>
              </a:r>
              <a:endParaRPr dirty="0"/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-424863" y="5934231"/>
              <a:ext cx="5710512" cy="86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28" b="0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Неналоговые доходы </a:t>
              </a:r>
              <a:endParaRPr dirty="0"/>
            </a:p>
          </p:txBody>
        </p:sp>
        <p:grpSp>
          <p:nvGrpSpPr>
            <p:cNvPr id="256" name="Google Shape;256;p9"/>
            <p:cNvGrpSpPr/>
            <p:nvPr/>
          </p:nvGrpSpPr>
          <p:grpSpPr>
            <a:xfrm>
              <a:off x="5542076" y="0"/>
              <a:ext cx="9770120" cy="7111364"/>
              <a:chOff x="-4" y="0"/>
              <a:chExt cx="14133046" cy="10287000"/>
            </a:xfrm>
          </p:grpSpPr>
          <p:sp>
            <p:nvSpPr>
              <p:cNvPr id="257" name="Google Shape;257;p9"/>
              <p:cNvSpPr/>
              <p:nvPr/>
            </p:nvSpPr>
            <p:spPr>
              <a:xfrm>
                <a:off x="-4" y="0"/>
                <a:ext cx="10361560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2059709" h="938848" extrusionOk="0">
                    <a:moveTo>
                      <a:pt x="0" y="0"/>
                    </a:moveTo>
                    <a:lnTo>
                      <a:pt x="1984601" y="0"/>
                    </a:lnTo>
                    <a:lnTo>
                      <a:pt x="1984601" y="0"/>
                    </a:lnTo>
                    <a:cubicBezTo>
                      <a:pt x="2004521" y="0"/>
                      <a:pt x="2023625" y="7913"/>
                      <a:pt x="2037711" y="21999"/>
                    </a:cubicBezTo>
                    <a:cubicBezTo>
                      <a:pt x="2051796" y="36084"/>
                      <a:pt x="2059709" y="55188"/>
                      <a:pt x="2059709" y="75108"/>
                    </a:cubicBezTo>
                    <a:lnTo>
                      <a:pt x="2059709" y="863740"/>
                    </a:lnTo>
                    <a:cubicBezTo>
                      <a:pt x="2059709" y="883660"/>
                      <a:pt x="2051796" y="902764"/>
                      <a:pt x="2037711" y="916849"/>
                    </a:cubicBezTo>
                    <a:cubicBezTo>
                      <a:pt x="2023625" y="930934"/>
                      <a:pt x="2004521" y="938848"/>
                      <a:pt x="1984601" y="938848"/>
                    </a:cubicBezTo>
                    <a:lnTo>
                      <a:pt x="0" y="938848"/>
                    </a:lnTo>
                    <a:close/>
                  </a:path>
                </a:pathLst>
              </a:custGeom>
              <a:solidFill>
                <a:srgbClr val="86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>
                <a:off x="0" y="2095976"/>
                <a:ext cx="5179161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2960168" h="938847" extrusionOk="0">
                    <a:moveTo>
                      <a:pt x="0" y="0"/>
                    </a:moveTo>
                    <a:lnTo>
                      <a:pt x="2885060" y="0"/>
                    </a:lnTo>
                    <a:cubicBezTo>
                      <a:pt x="2904980" y="0"/>
                      <a:pt x="2924084" y="7913"/>
                      <a:pt x="2938169" y="21999"/>
                    </a:cubicBezTo>
                    <a:cubicBezTo>
                      <a:pt x="2952255" y="36084"/>
                      <a:pt x="2960168" y="55188"/>
                      <a:pt x="2960168" y="75108"/>
                    </a:cubicBezTo>
                    <a:lnTo>
                      <a:pt x="2960168" y="863740"/>
                    </a:lnTo>
                    <a:cubicBezTo>
                      <a:pt x="2960168" y="905221"/>
                      <a:pt x="2926541" y="938848"/>
                      <a:pt x="2885060" y="938848"/>
                    </a:cubicBezTo>
                    <a:lnTo>
                      <a:pt x="0" y="938848"/>
                    </a:lnTo>
                    <a:close/>
                  </a:path>
                </a:pathLst>
              </a:custGeom>
              <a:solidFill>
                <a:srgbClr val="86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" name="Google Shape;259;p9"/>
              <p:cNvSpPr/>
              <p:nvPr/>
            </p:nvSpPr>
            <p:spPr>
              <a:xfrm>
                <a:off x="2" y="4191952"/>
                <a:ext cx="1136343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2831042" h="938847" extrusionOk="0">
                    <a:moveTo>
                      <a:pt x="0" y="0"/>
                    </a:moveTo>
                    <a:lnTo>
                      <a:pt x="2755934" y="0"/>
                    </a:lnTo>
                    <a:cubicBezTo>
                      <a:pt x="2775854" y="0"/>
                      <a:pt x="2794958" y="7913"/>
                      <a:pt x="2809043" y="21998"/>
                    </a:cubicBezTo>
                    <a:cubicBezTo>
                      <a:pt x="2823129" y="36083"/>
                      <a:pt x="2831042" y="55188"/>
                      <a:pt x="2831042" y="75107"/>
                    </a:cubicBezTo>
                    <a:lnTo>
                      <a:pt x="2831042" y="863739"/>
                    </a:lnTo>
                    <a:cubicBezTo>
                      <a:pt x="2831042" y="883659"/>
                      <a:pt x="2823129" y="902763"/>
                      <a:pt x="2809043" y="916848"/>
                    </a:cubicBezTo>
                    <a:cubicBezTo>
                      <a:pt x="2794958" y="930934"/>
                      <a:pt x="2775854" y="938847"/>
                      <a:pt x="2755934" y="938847"/>
                    </a:cubicBezTo>
                    <a:lnTo>
                      <a:pt x="0" y="938847"/>
                    </a:lnTo>
                    <a:close/>
                  </a:path>
                </a:pathLst>
              </a:custGeom>
              <a:solidFill>
                <a:srgbClr val="86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0" y="6287928"/>
                <a:ext cx="2764323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3602759" h="938847" extrusionOk="0">
                    <a:moveTo>
                      <a:pt x="0" y="0"/>
                    </a:moveTo>
                    <a:lnTo>
                      <a:pt x="3527651" y="0"/>
                    </a:lnTo>
                    <a:cubicBezTo>
                      <a:pt x="3547571" y="0"/>
                      <a:pt x="3566675" y="7913"/>
                      <a:pt x="3580761" y="21998"/>
                    </a:cubicBezTo>
                    <a:cubicBezTo>
                      <a:pt x="3594846" y="36083"/>
                      <a:pt x="3602759" y="55188"/>
                      <a:pt x="3602759" y="75107"/>
                    </a:cubicBezTo>
                    <a:lnTo>
                      <a:pt x="3602759" y="863739"/>
                    </a:lnTo>
                    <a:cubicBezTo>
                      <a:pt x="3602759" y="883659"/>
                      <a:pt x="3594846" y="902763"/>
                      <a:pt x="3580761" y="916848"/>
                    </a:cubicBezTo>
                    <a:cubicBezTo>
                      <a:pt x="3566675" y="930933"/>
                      <a:pt x="3547571" y="938847"/>
                      <a:pt x="3527651" y="938847"/>
                    </a:cubicBezTo>
                    <a:lnTo>
                      <a:pt x="0" y="938847"/>
                    </a:lnTo>
                    <a:close/>
                  </a:path>
                </a:pathLst>
              </a:custGeom>
              <a:solidFill>
                <a:srgbClr val="86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0" y="8383904"/>
                <a:ext cx="8028121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7076733" h="938847" extrusionOk="0">
                    <a:moveTo>
                      <a:pt x="0" y="0"/>
                    </a:moveTo>
                    <a:lnTo>
                      <a:pt x="7001625" y="0"/>
                    </a:lnTo>
                    <a:cubicBezTo>
                      <a:pt x="7021545" y="0"/>
                      <a:pt x="7040649" y="7914"/>
                      <a:pt x="7054735" y="21999"/>
                    </a:cubicBezTo>
                    <a:cubicBezTo>
                      <a:pt x="7068820" y="36084"/>
                      <a:pt x="7076733" y="55188"/>
                      <a:pt x="7076733" y="75108"/>
                    </a:cubicBezTo>
                    <a:lnTo>
                      <a:pt x="7076733" y="863740"/>
                    </a:lnTo>
                    <a:cubicBezTo>
                      <a:pt x="7076733" y="883660"/>
                      <a:pt x="7068820" y="902764"/>
                      <a:pt x="7054735" y="916849"/>
                    </a:cubicBezTo>
                    <a:cubicBezTo>
                      <a:pt x="7040649" y="930934"/>
                      <a:pt x="7021545" y="938848"/>
                      <a:pt x="7001625" y="938848"/>
                    </a:cubicBezTo>
                    <a:lnTo>
                      <a:pt x="0" y="938848"/>
                    </a:lnTo>
                    <a:close/>
                  </a:path>
                </a:pathLst>
              </a:custGeom>
              <a:solidFill>
                <a:srgbClr val="86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-2" y="964249"/>
                <a:ext cx="9846034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5664200" h="938848" extrusionOk="0">
                    <a:moveTo>
                      <a:pt x="0" y="0"/>
                    </a:moveTo>
                    <a:lnTo>
                      <a:pt x="5589092" y="0"/>
                    </a:lnTo>
                    <a:cubicBezTo>
                      <a:pt x="5630573" y="0"/>
                      <a:pt x="5664200" y="33626"/>
                      <a:pt x="5664200" y="75107"/>
                    </a:cubicBezTo>
                    <a:lnTo>
                      <a:pt x="5664200" y="863739"/>
                    </a:lnTo>
                    <a:cubicBezTo>
                      <a:pt x="5664200" y="883659"/>
                      <a:pt x="5656287" y="902763"/>
                      <a:pt x="5642201" y="916848"/>
                    </a:cubicBezTo>
                    <a:cubicBezTo>
                      <a:pt x="5628116" y="930934"/>
                      <a:pt x="5609012" y="938847"/>
                      <a:pt x="5589092" y="938847"/>
                    </a:cubicBezTo>
                    <a:lnTo>
                      <a:pt x="0" y="938847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0" y="3060225"/>
                <a:ext cx="5559019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7078662" h="938848" extrusionOk="0">
                    <a:moveTo>
                      <a:pt x="0" y="0"/>
                    </a:moveTo>
                    <a:lnTo>
                      <a:pt x="7003555" y="0"/>
                    </a:lnTo>
                    <a:cubicBezTo>
                      <a:pt x="7023474" y="0"/>
                      <a:pt x="7042579" y="7913"/>
                      <a:pt x="7056664" y="21998"/>
                    </a:cubicBezTo>
                    <a:cubicBezTo>
                      <a:pt x="7070749" y="36084"/>
                      <a:pt x="7078662" y="55188"/>
                      <a:pt x="7078662" y="75107"/>
                    </a:cubicBezTo>
                    <a:lnTo>
                      <a:pt x="7078662" y="863740"/>
                    </a:lnTo>
                    <a:cubicBezTo>
                      <a:pt x="7078662" y="883659"/>
                      <a:pt x="7070749" y="902764"/>
                      <a:pt x="7056664" y="916849"/>
                    </a:cubicBezTo>
                    <a:cubicBezTo>
                      <a:pt x="7042579" y="930934"/>
                      <a:pt x="7023474" y="938847"/>
                      <a:pt x="7003555" y="938847"/>
                    </a:cubicBezTo>
                    <a:lnTo>
                      <a:pt x="0" y="938847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0" y="5156201"/>
                <a:ext cx="1299142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8493125" h="938847" extrusionOk="0">
                    <a:moveTo>
                      <a:pt x="0" y="0"/>
                    </a:moveTo>
                    <a:lnTo>
                      <a:pt x="8418017" y="0"/>
                    </a:lnTo>
                    <a:cubicBezTo>
                      <a:pt x="8437937" y="0"/>
                      <a:pt x="8457041" y="7913"/>
                      <a:pt x="8471126" y="21999"/>
                    </a:cubicBezTo>
                    <a:cubicBezTo>
                      <a:pt x="8485212" y="36084"/>
                      <a:pt x="8493125" y="55188"/>
                      <a:pt x="8493125" y="75108"/>
                    </a:cubicBezTo>
                    <a:lnTo>
                      <a:pt x="8493125" y="863740"/>
                    </a:lnTo>
                    <a:cubicBezTo>
                      <a:pt x="8493125" y="883659"/>
                      <a:pt x="8485212" y="902764"/>
                      <a:pt x="8471126" y="916849"/>
                    </a:cubicBezTo>
                    <a:cubicBezTo>
                      <a:pt x="8457041" y="930934"/>
                      <a:pt x="8437937" y="938847"/>
                      <a:pt x="8418017" y="938847"/>
                    </a:cubicBezTo>
                    <a:lnTo>
                      <a:pt x="0" y="938847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2" y="7252177"/>
                <a:ext cx="2248794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9907588" h="938848" extrusionOk="0">
                    <a:moveTo>
                      <a:pt x="0" y="0"/>
                    </a:moveTo>
                    <a:lnTo>
                      <a:pt x="9832480" y="0"/>
                    </a:lnTo>
                    <a:cubicBezTo>
                      <a:pt x="9852399" y="0"/>
                      <a:pt x="9871504" y="7913"/>
                      <a:pt x="9885589" y="21999"/>
                    </a:cubicBezTo>
                    <a:cubicBezTo>
                      <a:pt x="9899674" y="36084"/>
                      <a:pt x="9907588" y="55188"/>
                      <a:pt x="9907588" y="75108"/>
                    </a:cubicBezTo>
                    <a:lnTo>
                      <a:pt x="9907588" y="863740"/>
                    </a:lnTo>
                    <a:cubicBezTo>
                      <a:pt x="9907588" y="883660"/>
                      <a:pt x="9899674" y="902764"/>
                      <a:pt x="9885589" y="916849"/>
                    </a:cubicBezTo>
                    <a:cubicBezTo>
                      <a:pt x="9871504" y="930935"/>
                      <a:pt x="9852399" y="938848"/>
                      <a:pt x="9832480" y="938848"/>
                    </a:cubicBezTo>
                    <a:lnTo>
                      <a:pt x="0" y="938848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-2" y="9348153"/>
                <a:ext cx="14133044" cy="938847"/>
              </a:xfrm>
              <a:custGeom>
                <a:avLst/>
                <a:gdLst/>
                <a:ahLst/>
                <a:cxnLst/>
                <a:rect l="l" t="t" r="r" b="b"/>
                <a:pathLst>
                  <a:path w="10164762" h="938847" extrusionOk="0">
                    <a:moveTo>
                      <a:pt x="0" y="0"/>
                    </a:moveTo>
                    <a:lnTo>
                      <a:pt x="10089655" y="0"/>
                    </a:lnTo>
                    <a:cubicBezTo>
                      <a:pt x="10109574" y="0"/>
                      <a:pt x="10128679" y="7913"/>
                      <a:pt x="10142764" y="21998"/>
                    </a:cubicBezTo>
                    <a:cubicBezTo>
                      <a:pt x="10156849" y="36083"/>
                      <a:pt x="10164762" y="55188"/>
                      <a:pt x="10164762" y="75107"/>
                    </a:cubicBezTo>
                    <a:lnTo>
                      <a:pt x="10164762" y="863739"/>
                    </a:lnTo>
                    <a:cubicBezTo>
                      <a:pt x="10164762" y="883659"/>
                      <a:pt x="10156849" y="902763"/>
                      <a:pt x="10142764" y="916848"/>
                    </a:cubicBezTo>
                    <a:cubicBezTo>
                      <a:pt x="10128679" y="930934"/>
                      <a:pt x="10109574" y="938847"/>
                      <a:pt x="10089655" y="938847"/>
                    </a:cubicBezTo>
                    <a:lnTo>
                      <a:pt x="0" y="938847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7" name="Google Shape;267;p9"/>
          <p:cNvSpPr/>
          <p:nvPr/>
        </p:nvSpPr>
        <p:spPr>
          <a:xfrm>
            <a:off x="13342423" y="5803896"/>
            <a:ext cx="293489" cy="293489"/>
          </a:xfrm>
          <a:prstGeom prst="rect">
            <a:avLst/>
          </a:prstGeom>
          <a:solidFill>
            <a:srgbClr val="86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9"/>
          <p:cNvSpPr/>
          <p:nvPr/>
        </p:nvSpPr>
        <p:spPr>
          <a:xfrm>
            <a:off x="13342423" y="6829077"/>
            <a:ext cx="293489" cy="293489"/>
          </a:xfrm>
          <a:prstGeom prst="rect">
            <a:avLst/>
          </a:prstGeom>
          <a:solidFill>
            <a:srgbClr val="5DB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9"/>
          <p:cNvSpPr txBox="1"/>
          <p:nvPr/>
        </p:nvSpPr>
        <p:spPr>
          <a:xfrm>
            <a:off x="14016911" y="6741521"/>
            <a:ext cx="4002366" cy="4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13538A"/>
                </a:solidFill>
                <a:latin typeface="Arial"/>
                <a:ea typeface="Arial"/>
                <a:cs typeface="Arial"/>
                <a:sym typeface="Arial"/>
              </a:rPr>
              <a:t>2022 ГОД</a:t>
            </a:r>
            <a:endParaRPr dirty="0"/>
          </a:p>
        </p:txBody>
      </p:sp>
      <p:sp>
        <p:nvSpPr>
          <p:cNvPr id="270" name="Google Shape;270;p9"/>
          <p:cNvSpPr txBox="1"/>
          <p:nvPr/>
        </p:nvSpPr>
        <p:spPr>
          <a:xfrm>
            <a:off x="14016911" y="5693465"/>
            <a:ext cx="400236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13538A"/>
                </a:solidFill>
                <a:latin typeface="Arial"/>
                <a:ea typeface="Arial"/>
                <a:cs typeface="Arial"/>
                <a:sym typeface="Arial"/>
              </a:rPr>
              <a:t>2021 ГОД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0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276" name="Google Shape;276;p10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77" name="Google Shape;27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10"/>
          <p:cNvSpPr txBox="1"/>
          <p:nvPr/>
        </p:nvSpPr>
        <p:spPr>
          <a:xfrm>
            <a:off x="2074293" y="2131976"/>
            <a:ext cx="14139414" cy="250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Расходы бюджета МО «Кировск»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Кировского муниципального района </a:t>
            </a:r>
            <a:endParaRPr dirty="0"/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Ленинградской области</a:t>
            </a:r>
            <a:endParaRPr dirty="0"/>
          </a:p>
        </p:txBody>
      </p:sp>
      <p:sp>
        <p:nvSpPr>
          <p:cNvPr id="279" name="Google Shape;279;p10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1"/>
          <p:cNvGrpSpPr/>
          <p:nvPr/>
        </p:nvGrpSpPr>
        <p:grpSpPr>
          <a:xfrm>
            <a:off x="13342424" y="-1678502"/>
            <a:ext cx="7788790" cy="6602927"/>
            <a:chOff x="0" y="0"/>
            <a:chExt cx="10385053" cy="8803903"/>
          </a:xfrm>
        </p:grpSpPr>
        <p:sp>
          <p:nvSpPr>
            <p:cNvPr id="285" name="Google Shape;285;p11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86" name="Google Shape;28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287;p11"/>
          <p:cNvSpPr txBox="1"/>
          <p:nvPr/>
        </p:nvSpPr>
        <p:spPr>
          <a:xfrm>
            <a:off x="2091177" y="1409849"/>
            <a:ext cx="15851684" cy="202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Муниципальный бюджет по </a:t>
            </a:r>
            <a:endParaRPr dirty="0"/>
          </a:p>
          <a:p>
            <a:pPr marL="0" marR="0" lvl="0" indent="0" algn="l" rtl="0">
              <a:lnSpc>
                <a:spcPct val="1194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25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разделам расходов</a:t>
            </a:r>
            <a:r>
              <a:rPr lang="en-US" sz="5499" b="0" i="0" u="none" strike="noStrike" cap="none" dirty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5499" b="0" i="0" u="none" strike="noStrike" cap="none" dirty="0" smtClean="0">
                <a:solidFill>
                  <a:srgbClr val="2C92D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88" name="Google Shape;288;p11"/>
          <p:cNvSpPr/>
          <p:nvPr/>
        </p:nvSpPr>
        <p:spPr>
          <a:xfrm>
            <a:off x="885825" y="1028700"/>
            <a:ext cx="285750" cy="8229600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9" name="Google Shape;289;p11"/>
          <p:cNvGrpSpPr/>
          <p:nvPr/>
        </p:nvGrpSpPr>
        <p:grpSpPr>
          <a:xfrm>
            <a:off x="13532924" y="-1488002"/>
            <a:ext cx="7788790" cy="6602927"/>
            <a:chOff x="0" y="0"/>
            <a:chExt cx="10385053" cy="8803903"/>
          </a:xfrm>
        </p:grpSpPr>
        <p:sp>
          <p:nvSpPr>
            <p:cNvPr id="290" name="Google Shape;290;p11"/>
            <p:cNvSpPr/>
            <p:nvPr/>
          </p:nvSpPr>
          <p:spPr>
            <a:xfrm>
              <a:off x="2803153" y="1222003"/>
              <a:ext cx="7581900" cy="758190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91" name="Google Shape;29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8845">
              <a:off x="29013" y="29013"/>
              <a:ext cx="5164477" cy="51644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11"/>
          <p:cNvGrpSpPr/>
          <p:nvPr/>
        </p:nvGrpSpPr>
        <p:grpSpPr>
          <a:xfrm>
            <a:off x="2091177" y="3925842"/>
            <a:ext cx="10851100" cy="5033033"/>
            <a:chOff x="0" y="0"/>
            <a:chExt cx="14468133" cy="6710710"/>
          </a:xfrm>
        </p:grpSpPr>
        <p:sp>
          <p:nvSpPr>
            <p:cNvPr id="293" name="Google Shape;293;p11"/>
            <p:cNvSpPr/>
            <p:nvPr/>
          </p:nvSpPr>
          <p:spPr>
            <a:xfrm>
              <a:off x="6356504" y="0"/>
              <a:ext cx="5849755" cy="5842542"/>
            </a:xfrm>
            <a:custGeom>
              <a:avLst/>
              <a:gdLst/>
              <a:ahLst/>
              <a:cxnLst/>
              <a:rect l="l" t="t" r="r" b="b"/>
              <a:pathLst>
                <a:path w="10299700" h="10287000" extrusionOk="0">
                  <a:moveTo>
                    <a:pt x="0" y="0"/>
                  </a:moveTo>
                  <a:lnTo>
                    <a:pt x="12700" y="0"/>
                  </a:lnTo>
                  <a:lnTo>
                    <a:pt x="12700" y="10287000"/>
                  </a:lnTo>
                  <a:lnTo>
                    <a:pt x="0" y="10287000"/>
                  </a:lnTo>
                  <a:close/>
                  <a:moveTo>
                    <a:pt x="2571750" y="0"/>
                  </a:moveTo>
                  <a:lnTo>
                    <a:pt x="2584450" y="0"/>
                  </a:lnTo>
                  <a:lnTo>
                    <a:pt x="2584450" y="10287000"/>
                  </a:lnTo>
                  <a:lnTo>
                    <a:pt x="2571750" y="10287000"/>
                  </a:lnTo>
                  <a:close/>
                  <a:moveTo>
                    <a:pt x="5143500" y="0"/>
                  </a:moveTo>
                  <a:lnTo>
                    <a:pt x="5156200" y="0"/>
                  </a:lnTo>
                  <a:lnTo>
                    <a:pt x="5156200" y="10287000"/>
                  </a:lnTo>
                  <a:lnTo>
                    <a:pt x="5143500" y="10287000"/>
                  </a:lnTo>
                  <a:close/>
                  <a:moveTo>
                    <a:pt x="7715250" y="0"/>
                  </a:moveTo>
                  <a:lnTo>
                    <a:pt x="7727950" y="0"/>
                  </a:lnTo>
                  <a:lnTo>
                    <a:pt x="7727950" y="10287000"/>
                  </a:lnTo>
                  <a:lnTo>
                    <a:pt x="7715250" y="10287000"/>
                  </a:lnTo>
                  <a:close/>
                  <a:moveTo>
                    <a:pt x="10287000" y="0"/>
                  </a:moveTo>
                  <a:lnTo>
                    <a:pt x="10299700" y="0"/>
                  </a:lnTo>
                  <a:lnTo>
                    <a:pt x="10299700" y="10287000"/>
                  </a:lnTo>
                  <a:lnTo>
                    <a:pt x="10287000" y="10287000"/>
                  </a:lnTo>
                  <a:close/>
                </a:path>
              </a:pathLst>
            </a:custGeom>
            <a:solidFill>
              <a:srgbClr val="13538A">
                <a:alpha val="24705"/>
              </a:srgbClr>
            </a:solidFill>
            <a:ln>
              <a:noFill/>
            </a:ln>
          </p:spPr>
        </p:sp>
        <p:sp>
          <p:nvSpPr>
            <p:cNvPr id="294" name="Google Shape;294;p11"/>
            <p:cNvSpPr txBox="1"/>
            <p:nvPr/>
          </p:nvSpPr>
          <p:spPr>
            <a:xfrm>
              <a:off x="6242899" y="5996069"/>
              <a:ext cx="234423" cy="562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8" b="0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0</a:t>
              </a:r>
              <a:endParaRPr dirty="0"/>
            </a:p>
          </p:txBody>
        </p:sp>
        <p:sp>
          <p:nvSpPr>
            <p:cNvPr id="295" name="Google Shape;295;p11"/>
            <p:cNvSpPr txBox="1"/>
            <p:nvPr/>
          </p:nvSpPr>
          <p:spPr>
            <a:xfrm>
              <a:off x="7378016" y="5996069"/>
              <a:ext cx="2813539" cy="714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8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3,0         5,0   </a:t>
              </a:r>
              <a:endParaRPr dirty="0"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10154040" y="5996069"/>
              <a:ext cx="1144172" cy="714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8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30,0</a:t>
              </a:r>
              <a:endParaRPr dirty="0"/>
            </a:p>
          </p:txBody>
        </p:sp>
        <p:sp>
          <p:nvSpPr>
            <p:cNvPr id="297" name="Google Shape;297;p11"/>
            <p:cNvSpPr txBox="1"/>
            <p:nvPr/>
          </p:nvSpPr>
          <p:spPr>
            <a:xfrm>
              <a:off x="11260700" y="5922959"/>
              <a:ext cx="1500553" cy="714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8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60,0</a:t>
              </a:r>
              <a:endParaRPr dirty="0"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13230176" y="5996069"/>
              <a:ext cx="1237957" cy="714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8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210,0</a:t>
              </a:r>
              <a:endParaRPr dirty="0"/>
            </a:p>
          </p:txBody>
        </p:sp>
        <p:sp>
          <p:nvSpPr>
            <p:cNvPr id="299" name="Google Shape;299;p11"/>
            <p:cNvSpPr txBox="1"/>
            <p:nvPr/>
          </p:nvSpPr>
          <p:spPr>
            <a:xfrm>
              <a:off x="494227" y="76067"/>
              <a:ext cx="5655208" cy="128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lnSpc>
                  <a:spcPct val="139991"/>
                </a:lnSpc>
              </a:pPr>
              <a:r>
                <a:rPr lang="ru-RU" sz="2000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Общегосударственные вопросы</a:t>
              </a:r>
              <a:endParaRPr lang="ru-RU" sz="2000" dirty="0" smtClean="0"/>
            </a:p>
            <a:p>
              <a:pPr marL="0" marR="0" lvl="0" indent="0" algn="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dirty="0"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344171" y="921148"/>
              <a:ext cx="5805263" cy="574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r">
                <a:lnSpc>
                  <a:spcPct val="139991"/>
                </a:lnSpc>
              </a:pPr>
              <a:r>
                <a:rPr lang="ru-RU" sz="2000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ГО и ЧС </a:t>
              </a:r>
              <a:endParaRPr lang="ru-RU" sz="2000" dirty="0"/>
            </a:p>
          </p:txBody>
        </p:sp>
        <p:sp>
          <p:nvSpPr>
            <p:cNvPr id="301" name="Google Shape;301;p11"/>
            <p:cNvSpPr txBox="1"/>
            <p:nvPr/>
          </p:nvSpPr>
          <p:spPr>
            <a:xfrm>
              <a:off x="371921" y="1766230"/>
              <a:ext cx="5777512" cy="574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Национальная</a:t>
              </a:r>
              <a:r>
                <a:rPr lang="ru-RU" sz="2000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безопас-ть</a:t>
              </a:r>
              <a:r>
                <a:rPr lang="en-US" sz="2000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2000" dirty="0"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0" y="2611312"/>
              <a:ext cx="6149433" cy="574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С</a:t>
              </a:r>
              <a:r>
                <a:rPr lang="ru-RU" sz="2000" b="0" i="0" u="none" strike="noStrike" cap="none" dirty="0" err="1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оциальная</a:t>
              </a:r>
              <a:r>
                <a:rPr lang="ru-RU" sz="2000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000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US" sz="2000" b="0" i="0" u="none" strike="noStrike" cap="none" dirty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политика </a:t>
              </a:r>
              <a:endParaRPr sz="2000" dirty="0"/>
            </a:p>
          </p:txBody>
        </p:sp>
        <p:sp>
          <p:nvSpPr>
            <p:cNvPr id="303" name="Google Shape;303;p11"/>
            <p:cNvSpPr txBox="1"/>
            <p:nvPr/>
          </p:nvSpPr>
          <p:spPr>
            <a:xfrm>
              <a:off x="62816" y="3456393"/>
              <a:ext cx="6114757" cy="976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lnSpc>
                  <a:spcPct val="139991"/>
                </a:lnSpc>
              </a:pPr>
              <a:r>
                <a:rPr lang="ru-RU" sz="2000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Национальная безопас-ть </a:t>
              </a:r>
              <a:endParaRPr lang="ru-RU" sz="2000" dirty="0" smtClean="0"/>
            </a:p>
            <a:p>
              <a:pPr marL="0" marR="0" lvl="0" indent="0" algn="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362927" y="4301474"/>
              <a:ext cx="5786507" cy="574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lnSpc>
                  <a:spcPct val="139991"/>
                </a:lnSpc>
              </a:pPr>
              <a:r>
                <a:rPr lang="ru-RU" sz="2000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Культура</a:t>
              </a:r>
              <a:endParaRPr sz="2000" dirty="0"/>
            </a:p>
          </p:txBody>
        </p:sp>
        <p:sp>
          <p:nvSpPr>
            <p:cNvPr id="305" name="Google Shape;305;p11"/>
            <p:cNvSpPr txBox="1"/>
            <p:nvPr/>
          </p:nvSpPr>
          <p:spPr>
            <a:xfrm>
              <a:off x="400443" y="5146557"/>
              <a:ext cx="5748992" cy="714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Жилищно-коммунальное хозяйство</a:t>
              </a:r>
              <a:r>
                <a:rPr lang="ru-RU" sz="2488" b="0" i="0" u="none" strike="noStrike" cap="none" dirty="0" smtClean="0">
                  <a:solidFill>
                    <a:srgbClr val="13538A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dirty="0"/>
            </a:p>
          </p:txBody>
        </p:sp>
        <p:grpSp>
          <p:nvGrpSpPr>
            <p:cNvPr id="306" name="Google Shape;306;p11"/>
            <p:cNvGrpSpPr/>
            <p:nvPr/>
          </p:nvGrpSpPr>
          <p:grpSpPr>
            <a:xfrm>
              <a:off x="6360109" y="0"/>
              <a:ext cx="7976725" cy="5842542"/>
              <a:chOff x="-2" y="0"/>
              <a:chExt cx="14044668" cy="10287000"/>
            </a:xfrm>
          </p:grpSpPr>
          <p:sp>
            <p:nvSpPr>
              <p:cNvPr id="307" name="Google Shape;307;p11"/>
              <p:cNvSpPr/>
              <p:nvPr/>
            </p:nvSpPr>
            <p:spPr>
              <a:xfrm>
                <a:off x="0" y="0"/>
                <a:ext cx="7109327" cy="1359354"/>
              </a:xfrm>
              <a:custGeom>
                <a:avLst/>
                <a:gdLst/>
                <a:ahLst/>
                <a:cxnLst/>
                <a:rect l="l" t="t" r="r" b="b"/>
                <a:pathLst>
                  <a:path w="1652270" h="1359354" extrusionOk="0">
                    <a:moveTo>
                      <a:pt x="0" y="0"/>
                    </a:moveTo>
                    <a:lnTo>
                      <a:pt x="1543522" y="0"/>
                    </a:lnTo>
                    <a:cubicBezTo>
                      <a:pt x="1572364" y="0"/>
                      <a:pt x="1600024" y="11457"/>
                      <a:pt x="1620418" y="31852"/>
                    </a:cubicBezTo>
                    <a:cubicBezTo>
                      <a:pt x="1640813" y="52246"/>
                      <a:pt x="1652270" y="79906"/>
                      <a:pt x="1652270" y="108748"/>
                    </a:cubicBezTo>
                    <a:lnTo>
                      <a:pt x="1652270" y="1250605"/>
                    </a:lnTo>
                    <a:cubicBezTo>
                      <a:pt x="1652270" y="1279447"/>
                      <a:pt x="1640813" y="1307108"/>
                      <a:pt x="1620418" y="1327502"/>
                    </a:cubicBezTo>
                    <a:cubicBezTo>
                      <a:pt x="1600024" y="1347896"/>
                      <a:pt x="1572364" y="1359354"/>
                      <a:pt x="1543522" y="1359354"/>
                    </a:cubicBezTo>
                    <a:lnTo>
                      <a:pt x="0" y="1359354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0" y="1487942"/>
                <a:ext cx="2320639" cy="1359354"/>
              </a:xfrm>
              <a:custGeom>
                <a:avLst/>
                <a:gdLst/>
                <a:ahLst/>
                <a:cxnLst/>
                <a:rect l="l" t="t" r="r" b="b"/>
                <a:pathLst>
                  <a:path w="2372360" h="1359354" extrusionOk="0">
                    <a:moveTo>
                      <a:pt x="0" y="0"/>
                    </a:moveTo>
                    <a:lnTo>
                      <a:pt x="2263612" y="0"/>
                    </a:lnTo>
                    <a:cubicBezTo>
                      <a:pt x="2292453" y="0"/>
                      <a:pt x="2320114" y="11457"/>
                      <a:pt x="2340508" y="31852"/>
                    </a:cubicBezTo>
                    <a:cubicBezTo>
                      <a:pt x="2360903" y="52246"/>
                      <a:pt x="2372360" y="79907"/>
                      <a:pt x="2372360" y="108748"/>
                    </a:cubicBezTo>
                    <a:lnTo>
                      <a:pt x="2372360" y="1250605"/>
                    </a:lnTo>
                    <a:cubicBezTo>
                      <a:pt x="2372360" y="1279447"/>
                      <a:pt x="2360903" y="1307108"/>
                      <a:pt x="2340508" y="1327502"/>
                    </a:cubicBezTo>
                    <a:cubicBezTo>
                      <a:pt x="2320114" y="1347896"/>
                      <a:pt x="2292453" y="1359354"/>
                      <a:pt x="2263612" y="1359354"/>
                    </a:cubicBezTo>
                    <a:lnTo>
                      <a:pt x="0" y="1359354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-2" y="2975882"/>
                <a:ext cx="11105404" cy="1359354"/>
              </a:xfrm>
              <a:custGeom>
                <a:avLst/>
                <a:gdLst/>
                <a:ahLst/>
                <a:cxnLst/>
                <a:rect l="l" t="t" r="r" b="b"/>
                <a:pathLst>
                  <a:path w="2269490" h="1359354" extrusionOk="0">
                    <a:moveTo>
                      <a:pt x="0" y="0"/>
                    </a:moveTo>
                    <a:lnTo>
                      <a:pt x="2160742" y="0"/>
                    </a:lnTo>
                    <a:cubicBezTo>
                      <a:pt x="2189584" y="0"/>
                      <a:pt x="2217244" y="11458"/>
                      <a:pt x="2237638" y="31852"/>
                    </a:cubicBezTo>
                    <a:cubicBezTo>
                      <a:pt x="2258033" y="52246"/>
                      <a:pt x="2269490" y="79907"/>
                      <a:pt x="2269490" y="108749"/>
                    </a:cubicBezTo>
                    <a:lnTo>
                      <a:pt x="2269490" y="1250605"/>
                    </a:lnTo>
                    <a:cubicBezTo>
                      <a:pt x="2269490" y="1279447"/>
                      <a:pt x="2258033" y="1307108"/>
                      <a:pt x="2237638" y="1327502"/>
                    </a:cubicBezTo>
                    <a:cubicBezTo>
                      <a:pt x="2217244" y="1347896"/>
                      <a:pt x="2189584" y="1359354"/>
                      <a:pt x="2160742" y="1359354"/>
                    </a:cubicBezTo>
                    <a:lnTo>
                      <a:pt x="0" y="1359354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74913" y="4496850"/>
                <a:ext cx="4991479" cy="1359352"/>
              </a:xfrm>
              <a:custGeom>
                <a:avLst/>
                <a:gdLst/>
                <a:ahLst/>
                <a:cxnLst/>
                <a:rect l="l" t="t" r="r" b="b"/>
                <a:pathLst>
                  <a:path w="2886710" h="1359353" extrusionOk="0">
                    <a:moveTo>
                      <a:pt x="0" y="0"/>
                    </a:moveTo>
                    <a:lnTo>
                      <a:pt x="2777962" y="0"/>
                    </a:lnTo>
                    <a:cubicBezTo>
                      <a:pt x="2806803" y="0"/>
                      <a:pt x="2834464" y="11458"/>
                      <a:pt x="2854858" y="31852"/>
                    </a:cubicBezTo>
                    <a:cubicBezTo>
                      <a:pt x="2875253" y="52246"/>
                      <a:pt x="2886710" y="79907"/>
                      <a:pt x="2886710" y="108749"/>
                    </a:cubicBezTo>
                    <a:lnTo>
                      <a:pt x="2886710" y="1250605"/>
                    </a:lnTo>
                    <a:cubicBezTo>
                      <a:pt x="2886710" y="1279447"/>
                      <a:pt x="2875253" y="1307108"/>
                      <a:pt x="2854858" y="1327502"/>
                    </a:cubicBezTo>
                    <a:cubicBezTo>
                      <a:pt x="2834464" y="1347896"/>
                      <a:pt x="2806803" y="1359354"/>
                      <a:pt x="2777962" y="1359354"/>
                    </a:cubicBezTo>
                    <a:lnTo>
                      <a:pt x="0" y="1359354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8860" y="5951764"/>
                <a:ext cx="8289383" cy="1359354"/>
              </a:xfrm>
              <a:custGeom>
                <a:avLst/>
                <a:gdLst/>
                <a:ahLst/>
                <a:cxnLst/>
                <a:rect l="l" t="t" r="r" b="b"/>
                <a:pathLst>
                  <a:path w="7927340" h="1359354" extrusionOk="0">
                    <a:moveTo>
                      <a:pt x="0" y="0"/>
                    </a:moveTo>
                    <a:lnTo>
                      <a:pt x="7818592" y="0"/>
                    </a:lnTo>
                    <a:cubicBezTo>
                      <a:pt x="7847433" y="0"/>
                      <a:pt x="7875095" y="11458"/>
                      <a:pt x="7895489" y="31852"/>
                    </a:cubicBezTo>
                    <a:cubicBezTo>
                      <a:pt x="7915883" y="52246"/>
                      <a:pt x="7927340" y="79907"/>
                      <a:pt x="7927340" y="108749"/>
                    </a:cubicBezTo>
                    <a:lnTo>
                      <a:pt x="7927340" y="1250606"/>
                    </a:lnTo>
                    <a:cubicBezTo>
                      <a:pt x="7927340" y="1279447"/>
                      <a:pt x="7915883" y="1307108"/>
                      <a:pt x="7895489" y="1327503"/>
                    </a:cubicBezTo>
                    <a:cubicBezTo>
                      <a:pt x="7875095" y="1347897"/>
                      <a:pt x="7847433" y="1359354"/>
                      <a:pt x="7818592" y="1359354"/>
                    </a:cubicBezTo>
                    <a:lnTo>
                      <a:pt x="0" y="1359354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-2" y="7439706"/>
                <a:ext cx="10048591" cy="1359352"/>
              </a:xfrm>
              <a:custGeom>
                <a:avLst/>
                <a:gdLst/>
                <a:ahLst/>
                <a:cxnLst/>
                <a:rect l="l" t="t" r="r" b="b"/>
                <a:pathLst>
                  <a:path w="9058910" h="1359353" extrusionOk="0">
                    <a:moveTo>
                      <a:pt x="0" y="0"/>
                    </a:moveTo>
                    <a:lnTo>
                      <a:pt x="8950161" y="0"/>
                    </a:lnTo>
                    <a:cubicBezTo>
                      <a:pt x="8979003" y="0"/>
                      <a:pt x="9006664" y="11457"/>
                      <a:pt x="9027058" y="31851"/>
                    </a:cubicBezTo>
                    <a:cubicBezTo>
                      <a:pt x="9047452" y="52245"/>
                      <a:pt x="9058910" y="79906"/>
                      <a:pt x="9058910" y="108748"/>
                    </a:cubicBezTo>
                    <a:lnTo>
                      <a:pt x="9058910" y="1250605"/>
                    </a:lnTo>
                    <a:cubicBezTo>
                      <a:pt x="9058910" y="1279446"/>
                      <a:pt x="9047452" y="1307107"/>
                      <a:pt x="9027058" y="1327501"/>
                    </a:cubicBezTo>
                    <a:cubicBezTo>
                      <a:pt x="9006664" y="1347896"/>
                      <a:pt x="8979003" y="1359353"/>
                      <a:pt x="8950161" y="1359353"/>
                    </a:cubicBezTo>
                    <a:lnTo>
                      <a:pt x="0" y="1359353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-2" y="8927648"/>
                <a:ext cx="14044668" cy="1359352"/>
              </a:xfrm>
              <a:custGeom>
                <a:avLst/>
                <a:gdLst/>
                <a:ahLst/>
                <a:cxnLst/>
                <a:rect l="l" t="t" r="r" b="b"/>
                <a:pathLst>
                  <a:path w="10190480" h="1359353" extrusionOk="0">
                    <a:moveTo>
                      <a:pt x="0" y="0"/>
                    </a:moveTo>
                    <a:lnTo>
                      <a:pt x="10081732" y="0"/>
                    </a:lnTo>
                    <a:cubicBezTo>
                      <a:pt x="10110574" y="0"/>
                      <a:pt x="10138235" y="11457"/>
                      <a:pt x="10158629" y="31851"/>
                    </a:cubicBezTo>
                    <a:cubicBezTo>
                      <a:pt x="10179023" y="52245"/>
                      <a:pt x="10190480" y="79906"/>
                      <a:pt x="10190480" y="108748"/>
                    </a:cubicBezTo>
                    <a:lnTo>
                      <a:pt x="10190480" y="1250605"/>
                    </a:lnTo>
                    <a:cubicBezTo>
                      <a:pt x="10190480" y="1279446"/>
                      <a:pt x="10179023" y="1307107"/>
                      <a:pt x="10158629" y="1327501"/>
                    </a:cubicBezTo>
                    <a:cubicBezTo>
                      <a:pt x="10138235" y="1347896"/>
                      <a:pt x="10110574" y="1359353"/>
                      <a:pt x="10081732" y="1359353"/>
                    </a:cubicBezTo>
                    <a:lnTo>
                      <a:pt x="0" y="1359353"/>
                    </a:lnTo>
                    <a:close/>
                  </a:path>
                </a:pathLst>
              </a:custGeom>
              <a:solidFill>
                <a:srgbClr val="5DB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475</Words>
  <Application>Microsoft Office PowerPoint</Application>
  <PresentationFormat>Произвольный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Arimo</vt:lpstr>
      <vt:lpstr>Times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12</cp:revision>
  <dcterms:created xsi:type="dcterms:W3CDTF">2006-08-16T00:00:00Z</dcterms:created>
  <dcterms:modified xsi:type="dcterms:W3CDTF">2022-03-14T15:35:45Z</dcterms:modified>
</cp:coreProperties>
</file>