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90" r:id="rId4"/>
    <p:sldId id="289" r:id="rId5"/>
    <p:sldId id="283" r:id="rId6"/>
    <p:sldId id="284" r:id="rId7"/>
    <p:sldId id="291" r:id="rId8"/>
    <p:sldId id="292" r:id="rId9"/>
    <p:sldId id="293" r:id="rId10"/>
    <p:sldId id="285" r:id="rId11"/>
    <p:sldId id="286" r:id="rId12"/>
    <p:sldId id="294" r:id="rId13"/>
    <p:sldId id="287" r:id="rId14"/>
    <p:sldId id="280" r:id="rId15"/>
  </p:sldIdLst>
  <p:sldSz cx="9144000" cy="5143500" type="screen16x9"/>
  <p:notesSz cx="6858000" cy="9144000"/>
  <p:embeddedFontLst>
    <p:embeddedFont>
      <p:font typeface="Bebas Neue Regular" charset="-52"/>
      <p:regular r:id="rId18"/>
    </p:embeddedFont>
    <p:embeddedFont>
      <p:font typeface="Corbel" pitchFamily="34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Verdana" pitchFamily="34" charset="0"/>
      <p:regular r:id="rId32"/>
      <p:bold r:id="rId33"/>
      <p:italic r:id="rId34"/>
      <p:boldItalic r:id="rId35"/>
    </p:embeddedFont>
    <p:embeddedFont>
      <p:font typeface="Gill Sans MT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33D5"/>
    <a:srgbClr val="FFFFFF"/>
    <a:srgbClr val="D2E428"/>
    <a:srgbClr val="58C4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431" autoAdjust="0"/>
  </p:normalViewPr>
  <p:slideViewPr>
    <p:cSldViewPr>
      <p:cViewPr>
        <p:scale>
          <a:sx n="90" d="100"/>
          <a:sy n="90" d="100"/>
        </p:scale>
        <p:origin x="-1234" y="-41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189074.7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152557.4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113822.5</c:v>
                </c:pt>
              </c:numCache>
            </c:numRef>
          </c:val>
          <c:bubble3D val="1"/>
        </c:ser>
        <c:axId val="167762944"/>
        <c:axId val="167761024"/>
      </c:barChart>
      <c:valAx>
        <c:axId val="167761024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/>
          <a:lstStyle/>
          <a:p>
            <a:pPr>
              <a:defRPr sz="1600">
                <a:latin typeface="Bebas Neue Regular" charset="-52"/>
              </a:defRPr>
            </a:pPr>
            <a:endParaRPr lang="ru-RU"/>
          </a:p>
        </c:txPr>
        <c:crossAx val="167762944"/>
        <c:crosses val="autoZero"/>
        <c:crossBetween val="between"/>
      </c:valAx>
      <c:catAx>
        <c:axId val="167762944"/>
        <c:scaling>
          <c:orientation val="minMax"/>
        </c:scaling>
        <c:axPos val="b"/>
        <c:numFmt formatCode="General" sourceLinked="1"/>
        <c:majorTickMark val="none"/>
        <c:tickLblPos val="nextTo"/>
        <c:crossAx val="167761024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0">
                <a:latin typeface="Bebas Neue Regular" charset="-52"/>
              </a:defRPr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dLbls>
            <c:dLbl>
              <c:idx val="0"/>
              <c:layout>
                <c:manualLayout>
                  <c:x val="9.5433242243100194E-2"/>
                  <c:y val="5.7106053149606567E-2"/>
                </c:manualLayout>
              </c:layout>
              <c:tx>
                <c:rich>
                  <a:bodyPr/>
                  <a:lstStyle/>
                  <a:p>
                    <a:endParaRPr lang="ru-RU" sz="1400" b="0" i="0" u="none" strike="noStrike" kern="1200" baseline="0" dirty="0" err="1" smtClean="0">
                      <a:solidFill>
                        <a:schemeClr val="tx1"/>
                      </a:solidFill>
                      <a:latin typeface="Bebas Neue Regular" pitchFamily="2" charset="-52"/>
                      <a:ea typeface="+mn-ea"/>
                      <a:cs typeface="+mn-cs"/>
                    </a:endParaRP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НДФЛ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143 271,70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9.1202092471334734E-2"/>
                  <c:y val="-0.18991879921259877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Акцизы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5 249,0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5.4605070819176524E-2"/>
                  <c:y val="1.589788385826774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Налог на имущество физических лиц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9 614,0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2.1692546419938212E-3"/>
                  <c:y val="3.0425688976378012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Земельный налог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30 940,0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5.6606232895290709E-2"/>
                  <c:y val="-2.121874999999999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Доходы от использования имущества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50 019,1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6.2061324298635465E-2"/>
                  <c:y val="-7.461269685039424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Доходы от оказания платных услуг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4 020,00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3.4330697856079812E-2"/>
                  <c:y val="8.017568897637800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Доходы от продажи материальных и нематериальных активов 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97 018,3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0.16642219620452722"/>
                  <c:y val="1.48499015748031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Штрафы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1 000,00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0.21747290237066391"/>
                  <c:y val="3.9062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Прочие неналоговые доходы</a:t>
                    </a:r>
                  </a:p>
                  <a:p>
                    <a:r>
                      <a: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500,00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 algn="ctr" rtl="0">
                  <a:defRPr lang="ru-RU" sz="1400" b="0" i="0" u="none" strike="noStrike" kern="1200" baseline="0" dirty="0" err="1" smtClean="0">
                    <a:solidFill>
                      <a:schemeClr val="tx1"/>
                    </a:solidFill>
                    <a:latin typeface="Bebas Neue Regular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143271.70000000001</c:v>
                </c:pt>
                <c:pt idx="1">
                  <c:v>5249</c:v>
                </c:pt>
                <c:pt idx="2">
                  <c:v>9614</c:v>
                </c:pt>
                <c:pt idx="3">
                  <c:v>30940</c:v>
                </c:pt>
                <c:pt idx="4">
                  <c:v>50019.1</c:v>
                </c:pt>
                <c:pt idx="5">
                  <c:v>4020</c:v>
                </c:pt>
                <c:pt idx="6">
                  <c:v>97018.3</c:v>
                </c:pt>
                <c:pt idx="7">
                  <c:v>1000</c:v>
                </c:pt>
                <c:pt idx="8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 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0.41937423327608891</c:v>
                </c:pt>
                <c:pt idx="1">
                  <c:v>1.5364481265080207E-2</c:v>
                </c:pt>
                <c:pt idx="2">
                  <c:v>2.8141383669742982E-2</c:v>
                </c:pt>
                <c:pt idx="3">
                  <c:v>9.0565260114608762E-2</c:v>
                </c:pt>
                <c:pt idx="4">
                  <c:v>0.14641217848088642</c:v>
                </c:pt>
                <c:pt idx="5">
                  <c:v>1.1767044139002161E-2</c:v>
                </c:pt>
                <c:pt idx="6">
                  <c:v>0.28398473094302351</c:v>
                </c:pt>
                <c:pt idx="7">
                  <c:v>2.9271254077119844E-3</c:v>
                </c:pt>
                <c:pt idx="8">
                  <c:v>1.4635627038559903E-3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6714260717410413"/>
          <c:y val="0.21657287904663253"/>
          <c:w val="0.32265923009623793"/>
          <c:h val="0.68833487313008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dLbls>
            <c:dLbl>
              <c:idx val="0"/>
              <c:layout>
                <c:manualLayout>
                  <c:x val="0.20543449256343072"/>
                  <c:y val="1.4814711124798194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Общегосударственные вопросы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41 013,6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6385214348206531"/>
                  <c:y val="0.28858007409688685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Национальная безопасность и правоохранительная деятельность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2</a:t>
                    </a:r>
                    <a:r>
                      <a:rPr lang="ru-RU" sz="1400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867,6</a:t>
                    </a:r>
                    <a:endParaRPr lang="ru-RU" sz="1400" kern="1200" dirty="0" smtClean="0">
                      <a:solidFill>
                        <a:schemeClr val="tx1"/>
                      </a:solidFill>
                      <a:latin typeface="Bebas Neue Regular" pitchFamily="2" charset="-52"/>
                      <a:ea typeface="+mn-ea"/>
                      <a:cs typeface="+mn-cs"/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5.7168307086614183E-2"/>
                  <c:y val="0.2898214768983835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Национальная экономика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98 478,6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1706660104986877"/>
                  <c:y val="-0.19882042237091369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Жилищно-коммунальное хозяйство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239 002,4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0.10457808398950151"/>
                  <c:y val="0.19624294778274501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Образование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1 023,7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0.177857228783902"/>
                  <c:y val="0.1787377399516597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Культура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66 699,3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0.10038648293963259"/>
                  <c:y val="-6.518472894911212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Социальная политика 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1 960,0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0.13403893263342134"/>
                  <c:y val="-5.1302061461220502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Физическая культура и спорт</a:t>
                    </a:r>
                  </a:p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1 455,00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-0.29392541557305435"/>
                  <c:y val="9.8764663064475955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Средства массовой информации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2</a:t>
                    </a:r>
                    <a:r>
                      <a:rPr lang="ru-RU" sz="1400" kern="1200" baseline="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954,4</a:t>
                    </a:r>
                    <a:endParaRPr lang="ru-RU" sz="1400" kern="1200" dirty="0" smtClean="0">
                      <a:solidFill>
                        <a:schemeClr val="tx1"/>
                      </a:solidFill>
                      <a:latin typeface="Bebas Neue Regular" pitchFamily="2" charset="-52"/>
                      <a:ea typeface="+mn-ea"/>
                      <a:cs typeface="+mn-cs"/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lang="ru-RU" sz="1400" kern="1200" dirty="0" err="1" smtClean="0">
                    <a:solidFill>
                      <a:schemeClr val="tx1"/>
                    </a:solidFill>
                    <a:latin typeface="Bebas Neue Regular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41013.599999999999</c:v>
                </c:pt>
                <c:pt idx="1">
                  <c:v>2867.6</c:v>
                </c:pt>
                <c:pt idx="2">
                  <c:v>98478.6</c:v>
                </c:pt>
                <c:pt idx="3">
                  <c:v>239002.4</c:v>
                </c:pt>
                <c:pt idx="4">
                  <c:v>1023.7</c:v>
                </c:pt>
                <c:pt idx="5">
                  <c:v>66699.3</c:v>
                </c:pt>
                <c:pt idx="6">
                  <c:v>1960</c:v>
                </c:pt>
                <c:pt idx="7">
                  <c:v>1455</c:v>
                </c:pt>
                <c:pt idx="8">
                  <c:v>2954.4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7B4E-B754-4299-A87D-39E274023541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B60B-F5FE-48D5-92B2-0219A0FB8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61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2DC3-F9DB-47A6-B861-2B5F2540BC7C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20EE-C6F6-4765-9088-1A6BD0A2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4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24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857238"/>
            <a:ext cx="6143668" cy="35719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Проект  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Бюджета </a:t>
            </a:r>
            <a:b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Кировского городского поселения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/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Кировского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 муниципального  района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/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Ленинградской  области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на  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202</a:t>
            </a:r>
            <a:r>
              <a:rPr lang="en-US" sz="3000" dirty="0" smtClean="0">
                <a:ln w="19050">
                  <a:noFill/>
                </a:ln>
                <a:latin typeface="Bebas Neue Regular" pitchFamily="2" charset="-52"/>
              </a:rPr>
              <a:t>4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  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год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и   на плановый  период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202</a:t>
            </a:r>
            <a:r>
              <a:rPr lang="en-US" sz="3000" dirty="0" smtClean="0">
                <a:ln w="19050">
                  <a:noFill/>
                </a:ln>
                <a:latin typeface="Bebas Neue Regular" pitchFamily="2" charset="-52"/>
              </a:rPr>
              <a:t>5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  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и 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20</a:t>
            </a:r>
            <a:r>
              <a:rPr lang="en-US" sz="3000" dirty="0" smtClean="0">
                <a:ln w="19050">
                  <a:noFill/>
                </a:ln>
                <a:latin typeface="Bebas Neue Regular" pitchFamily="2" charset="-52"/>
              </a:rPr>
              <a:t>26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  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гг.</a:t>
            </a:r>
          </a:p>
        </p:txBody>
      </p:sp>
      <p:pic>
        <p:nvPicPr>
          <p:cNvPr id="3" name="Picture 2" descr="C:\Users\user\Desktop\kirovsk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642910" cy="73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0"/>
            <a:ext cx="7316316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>
                <a:latin typeface="Bebas Neue Regular" pitchFamily="2" charset="-52"/>
                <a:ea typeface="+mj-ea"/>
                <a:cs typeface="+mj-cs"/>
              </a:rPr>
              <a:t>Показатели расходов бюджета по разделам и подразделам классификации расходов  бюджетов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4244647"/>
              </p:ext>
            </p:extLst>
          </p:nvPr>
        </p:nvGraphicFramePr>
        <p:xfrm>
          <a:off x="142843" y="928677"/>
          <a:ext cx="8786874" cy="413073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49390"/>
                <a:gridCol w="1008761"/>
                <a:gridCol w="1222825"/>
                <a:gridCol w="1152949"/>
                <a:gridCol w="1152949"/>
              </a:tblGrid>
              <a:tr h="1636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(</a:t>
                      </a:r>
                      <a:r>
                        <a:rPr lang="ru-RU" sz="1050" b="1" u="none" strike="noStrike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5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</a:tr>
              <a:tr h="16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38 509,0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41 061,1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37 084,8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38 757,5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20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2 677,2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2 465,1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2 588,3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2 717,7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76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2 607,0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2 362,2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2 443,2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2 538,6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38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28 643,3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28 640,1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29 915,3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31 331,9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923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715,0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1 080,8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3 501,1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3 866,5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9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3 593,2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1 811,8</a:t>
                      </a:r>
                      <a:endParaRPr lang="ru-RU" sz="105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1 138,0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1 169,3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1 458,3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2 867,6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2 667,6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2 667,6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802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1 260,0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1 133,5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1 133,5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1 133,5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20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874,9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624,1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424,1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424,1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115 961,5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1 110,0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1 110,0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1 110,0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46 267,5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98 478,6</a:t>
                      </a:r>
                      <a:endParaRPr lang="ru-RU" sz="105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22 662,3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22 662,3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национальные экономики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69 694,0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24 350,0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11 850,0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11 850,0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69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0"/>
            <a:ext cx="7316316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>
                <a:latin typeface="Bebas Neue Regular" pitchFamily="2" charset="-52"/>
                <a:ea typeface="+mj-ea"/>
                <a:cs typeface="+mj-cs"/>
              </a:rPr>
              <a:t>Показатели расходов бюджета по разделам и подразделам классификации расходов  бюджетов</a:t>
            </a:r>
            <a:r>
              <a:rPr lang="ru-RU" sz="2400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374500"/>
              </p:ext>
            </p:extLst>
          </p:nvPr>
        </p:nvGraphicFramePr>
        <p:xfrm>
          <a:off x="251520" y="970558"/>
          <a:ext cx="8606759" cy="403008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84247"/>
                <a:gridCol w="966121"/>
                <a:gridCol w="1197759"/>
                <a:gridCol w="1129316"/>
                <a:gridCol w="1129316"/>
              </a:tblGrid>
              <a:tr h="1752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(</a:t>
                      </a:r>
                      <a:r>
                        <a:rPr lang="ru-RU" sz="1050" b="1" u="none" strike="noStrike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5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 -коммунальное хозяйство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194 744,9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228 954,9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165 824,1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167 355,5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01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5 480,0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5 645,0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5 645,0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5 645,0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8 706,7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5 401,5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231,0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231,0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125 941,9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167 505,0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114 286,2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114 286,2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97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54 616,3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50 403,4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45 661,9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47 193,3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988,7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1 023,7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1 023,7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988,7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1 023,7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1 023,7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540,0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56 385,4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66 699,3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66 817,8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66 917,5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48 554,4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58 137,6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58 137,6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58 137,6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7 831,0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8 561,7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8 680,2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8 779,9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4 053,2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1 960,0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1 960,0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1 960,0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0694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1 726,3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1 960,0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1 960,0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1 960,0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2 326,9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2 962,7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2 954,4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2 908,9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2 963,1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2 962,7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2 954,4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2 908,9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2 963,1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76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383,3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383,3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94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Муниципальные программы</a:t>
            </a:r>
            <a:endParaRPr lang="ru-RU" sz="2400" dirty="0">
              <a:solidFill>
                <a:schemeClr val="tx1"/>
              </a:solidFill>
              <a:latin typeface="Bebas Neue Regular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5" y="545395"/>
            <a:ext cx="100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928676"/>
          <a:ext cx="8858312" cy="4064646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7686965"/>
                <a:gridCol w="1171347"/>
              </a:tblGrid>
              <a:tr h="431693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"Мероприятия по выполнению задач гражданской обороны, защите населения и территории Кировского городского поселения Кировского муниципального района Ленинградской области от чрезвычайных ситуаций природного и техногенного характера"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 867,6</a:t>
                      </a:r>
                    </a:p>
                  </a:txBody>
                  <a:tcPr marL="3185" marR="3185" marT="3185" marB="0" anchor="ctr"/>
                </a:tc>
              </a:tr>
              <a:tr h="50256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"Формирование комфортной городской среды муниципального образования "Кировск"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14 445,3</a:t>
                      </a:r>
                    </a:p>
                  </a:txBody>
                  <a:tcPr marL="3185" marR="3185" marT="3185" marB="0" anchor="ctr"/>
                </a:tc>
              </a:tr>
              <a:tr h="45532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"Благоустройство и развитие общественной инфраструктуры муниципального значения на территории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268 747,4</a:t>
                      </a:r>
                    </a:p>
                  </a:txBody>
                  <a:tcPr marL="3185" marR="3185" marT="3185" marB="0" anchor="ctr"/>
                </a:tc>
              </a:tr>
              <a:tr h="418806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"Социально-культурная деятельность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69 921,5</a:t>
                      </a:r>
                    </a:p>
                  </a:txBody>
                  <a:tcPr marL="3185" marR="3185" marT="3185" marB="0" anchor="ctr"/>
                </a:tc>
              </a:tr>
              <a:tr h="41236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"Работа с общественностью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4 023,2</a:t>
                      </a:r>
                    </a:p>
                  </a:txBody>
                  <a:tcPr marL="3185" marR="3185" marT="3185" marB="0" anchor="ctr"/>
                </a:tc>
              </a:tr>
              <a:tr h="37318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"Управление земельными ресурсами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9 000,0</a:t>
                      </a:r>
                    </a:p>
                  </a:txBody>
                  <a:tcPr marL="3185" marR="3185" marT="3185" marB="0" anchor="ctr"/>
                </a:tc>
              </a:tr>
              <a:tr h="424567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"Развитие транспортной системы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24 350,0</a:t>
                      </a:r>
                    </a:p>
                  </a:txBody>
                  <a:tcPr marL="3185" marR="3185" marT="3185" marB="0" anchor="ctr"/>
                </a:tc>
              </a:tr>
              <a:tr h="418806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"Создание мест (площадок) накопления твердых коммунальных отходов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960,0</a:t>
                      </a:r>
                    </a:p>
                  </a:txBody>
                  <a:tcPr marL="3185" marR="3185" marT="3185" marB="0" anchor="ctr"/>
                </a:tc>
              </a:tr>
              <a:tr h="50256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ln w="19050">
                            <a:noFill/>
                          </a:ln>
                          <a:solidFill>
                            <a:schemeClr val="tx2">
                              <a:satMod val="130000"/>
                            </a:schemeClr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"Энергосбережение и повышение энергетической эффективности Кировского городского поселения Кировского муниципального района Ленинградской области"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12 370,0</a:t>
                      </a:r>
                    </a:p>
                  </a:txBody>
                  <a:tcPr marL="3185" marR="3185" marT="3185" marB="0" anchor="ctr"/>
                </a:tc>
              </a:tr>
            </a:tbl>
          </a:graphicData>
        </a:graphic>
      </p:graphicFrame>
      <p:pic>
        <p:nvPicPr>
          <p:cNvPr id="17" name="Picture 3" descr="ГЕРБ -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35573"/>
            <a:ext cx="7625036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Bebas Neue Regular" pitchFamily="2" charset="-52"/>
              </a:rPr>
              <a:t>Адресная инвестиционная программа </a:t>
            </a:r>
            <a:endParaRPr lang="ru-RU" sz="2800" dirty="0">
              <a:solidFill>
                <a:schemeClr val="tx1"/>
              </a:solidFill>
              <a:latin typeface="Bebas Neue Regular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5" y="545395"/>
            <a:ext cx="100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pic>
        <p:nvPicPr>
          <p:cNvPr id="17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8724996"/>
              </p:ext>
            </p:extLst>
          </p:nvPr>
        </p:nvGraphicFramePr>
        <p:xfrm>
          <a:off x="442960" y="1347614"/>
          <a:ext cx="8058128" cy="294618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88295"/>
                <a:gridCol w="1051060"/>
                <a:gridCol w="1051060"/>
                <a:gridCol w="788295"/>
                <a:gridCol w="963472"/>
                <a:gridCol w="975389"/>
                <a:gridCol w="701731"/>
                <a:gridCol w="868004"/>
                <a:gridCol w="870822"/>
              </a:tblGrid>
              <a:tr h="58092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дорог в п. </a:t>
                      </a:r>
                      <a:r>
                        <a:rPr lang="ru-RU" sz="14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Молодцово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земельных участках,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предоставленных членам многодетных семей по 105-ОЗ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3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3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областного бюджета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областного бюджета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областного бюджета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</a:tr>
              <a:tr h="784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40 859,7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37 999,5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2 860,2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62 216,3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34 890,2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27 326,1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09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142990"/>
            <a:ext cx="6357918" cy="1500198"/>
          </a:xfrm>
          <a:noFill/>
        </p:spPr>
        <p:txBody>
          <a:bodyPr>
            <a:noAutofit/>
          </a:bodyPr>
          <a:lstStyle/>
          <a:p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43782" cy="8572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Bebas Neue Regular" pitchFamily="2" charset="-52"/>
              </a:rPr>
              <a:t>Муниципальное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Bebas Neue Regular" pitchFamily="2" charset="-52"/>
              </a:rPr>
              <a:t>образование «Кировск»</a:t>
            </a:r>
            <a:endParaRPr lang="ru-RU" sz="2800" dirty="0">
              <a:solidFill>
                <a:schemeClr val="tx1"/>
              </a:solidFill>
              <a:latin typeface="Bebas Neue Regular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074" y="987574"/>
            <a:ext cx="3578471" cy="36724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состав территории муниципального образования входят следующие населенные пункты: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Кировск, пос.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Молодцово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Административный центр муниципального образования –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Кировск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Численность населения: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048" y="1066892"/>
            <a:ext cx="4299770" cy="329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-13844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Bebas Neue Regular" pitchFamily="2" charset="-52"/>
              </a:rPr>
              <a:t>глоссарий</a:t>
            </a:r>
            <a:endParaRPr lang="ru-RU" sz="2800" dirty="0">
              <a:solidFill>
                <a:schemeClr val="tx1"/>
              </a:solidFill>
              <a:latin typeface="Bebas Neue Regular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7574"/>
            <a:ext cx="8355001" cy="367240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оходы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1" y="1357304"/>
          <a:ext cx="7929616" cy="1112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32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7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6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3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6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445 454,6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309 964,3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320 542,4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349 382,9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269 225,1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279 205,1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cap="none" spc="0" dirty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endParaRPr lang="ru-RU" sz="16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96 071,7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40 739,2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41 337,3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2222489"/>
              </p:ext>
            </p:extLst>
          </p:nvPr>
        </p:nvGraphicFramePr>
        <p:xfrm>
          <a:off x="1000101" y="2857502"/>
          <a:ext cx="7946432" cy="914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56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4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3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29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0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445 454,6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302 404,2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305 278,5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УСЛОВНО УТВЕРЖДЁННЫЕ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7 560,1 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15 263,9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637422"/>
              </p:ext>
            </p:extLst>
          </p:nvPr>
        </p:nvGraphicFramePr>
        <p:xfrm>
          <a:off x="1000099" y="4214824"/>
          <a:ext cx="7957137" cy="579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9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6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56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(+)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3929058" y="928676"/>
            <a:ext cx="1638979" cy="36004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ebas Neue Regular" pitchFamily="2" charset="-52"/>
                <a:cs typeface="Arial" pitchFamily="34" charset="0"/>
              </a:rPr>
              <a:t>202</a:t>
            </a:r>
            <a:r>
              <a:rPr lang="en-US" b="1" dirty="0" smtClean="0">
                <a:latin typeface="Bebas Neue Regular" pitchFamily="2" charset="-52"/>
                <a:cs typeface="Arial" pitchFamily="34" charset="0"/>
              </a:rPr>
              <a:t>4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715008" y="928676"/>
            <a:ext cx="1590900" cy="36004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ebas Neue Regular" pitchFamily="2" charset="-52"/>
                <a:cs typeface="Arial" pitchFamily="34" charset="0"/>
              </a:rPr>
              <a:t>202</a:t>
            </a:r>
            <a:r>
              <a:rPr lang="en-US" b="1" dirty="0" smtClean="0">
                <a:latin typeface="Bebas Neue Regular" pitchFamily="2" charset="-52"/>
                <a:cs typeface="Arial" pitchFamily="34" charset="0"/>
              </a:rPr>
              <a:t>5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429520" y="916253"/>
            <a:ext cx="1452432" cy="36004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ebas Neue Regular" pitchFamily="2" charset="-52"/>
                <a:cs typeface="Arial" pitchFamily="34" charset="0"/>
              </a:rPr>
              <a:t>202</a:t>
            </a:r>
            <a:r>
              <a:rPr lang="en-US" b="1" dirty="0" smtClean="0">
                <a:latin typeface="Bebas Neue Regular" pitchFamily="2" charset="-52"/>
                <a:cs typeface="Arial" pitchFamily="34" charset="0"/>
              </a:rPr>
              <a:t>6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00100" y="-18"/>
            <a:ext cx="7172300" cy="85725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ebas Neue Regular" pitchFamily="2" charset="-52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Bebas Neue Regular" pitchFamily="2" charset="-52"/>
              </a:rPr>
            </a:b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Прогноз  </a:t>
            </a:r>
            <a:r>
              <a:rPr lang="ru-RU" sz="2400" dirty="0">
                <a:solidFill>
                  <a:schemeClr val="tx1"/>
                </a:solidFill>
                <a:latin typeface="Bebas Neue Regular" pitchFamily="2" charset="-52"/>
              </a:rPr>
              <a:t>основных  характеристик  </a:t>
            </a: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бюджета  </a:t>
            </a:r>
            <a:r>
              <a:rPr lang="ru-RU" sz="2400" dirty="0">
                <a:solidFill>
                  <a:schemeClr val="tx1"/>
                </a:solidFill>
                <a:latin typeface="Bebas Neue Regular" pitchFamily="2" charset="-52"/>
              </a:rPr>
              <a:t>на  </a:t>
            </a: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202</a:t>
            </a:r>
            <a:r>
              <a:rPr lang="en-US" sz="2400" dirty="0" smtClean="0">
                <a:solidFill>
                  <a:schemeClr val="tx1"/>
                </a:solidFill>
                <a:latin typeface="Bebas Neue Regular" pitchFamily="2" charset="-52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-202</a:t>
            </a:r>
            <a:r>
              <a:rPr lang="en-US" sz="2400" dirty="0" smtClean="0">
                <a:solidFill>
                  <a:schemeClr val="tx1"/>
                </a:solidFill>
                <a:latin typeface="Bebas Neue Regular" pitchFamily="2" charset="-52"/>
              </a:rPr>
              <a:t>6</a:t>
            </a: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Bebas Neue Regular" pitchFamily="2" charset="-52"/>
              </a:rPr>
              <a:t>годы</a:t>
            </a:r>
            <a:r>
              <a:rPr lang="ru-RU" sz="2400" dirty="0">
                <a:solidFill>
                  <a:schemeClr val="bg1"/>
                </a:solidFill>
                <a:latin typeface="Bebas Neue Regular" pitchFamily="2" charset="-52"/>
              </a:rPr>
              <a:t>	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715272" y="571486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bas Neue Regular" pitchFamily="2" charset="-52"/>
                <a:ea typeface="+mj-ea"/>
                <a:cs typeface="+mj-cs"/>
              </a:rPr>
              <a:t>тыс.руб.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50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992"/>
            <a:ext cx="7500990" cy="5995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ПРОГНОЗ ДОХОДОВ </a:t>
            </a:r>
            <a:r>
              <a:rPr lang="ru-RU" sz="2700" b="1" dirty="0">
                <a:solidFill>
                  <a:schemeClr val="tx1"/>
                </a:solidFill>
                <a:latin typeface="Arial Narrow" panose="020B0606020202030204" pitchFamily="34" charset="0"/>
              </a:rPr>
              <a:t>БЮДЖЕТА МО «КИРОВСК»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ОБЪЕМ </a:t>
            </a:r>
            <a:r>
              <a:rPr lang="ru-RU" sz="1600" b="1" dirty="0">
                <a:latin typeface="Arial Narrow" panose="020B0606020202030204" pitchFamily="34" charset="0"/>
              </a:rPr>
              <a:t>И СТРУКТУРА НАЛОГОВЫХ И НЕНАЛОГОВЫХ ДОХОДОВ БЮДЖЕТА МО «КИРОВСК»</a:t>
            </a:r>
            <a:endParaRPr lang="ru-RU" sz="1600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0557939"/>
              </p:ext>
            </p:extLst>
          </p:nvPr>
        </p:nvGraphicFramePr>
        <p:xfrm>
          <a:off x="467544" y="1203598"/>
          <a:ext cx="8229600" cy="34767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16424"/>
                <a:gridCol w="936104"/>
                <a:gridCol w="1224136"/>
                <a:gridCol w="1224136"/>
                <a:gridCol w="1028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Оценка,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639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103 256,8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143 271,7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153 444,0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164 798,8</a:t>
                      </a:r>
                    </a:p>
                  </a:txBody>
                  <a:tcPr marL="7620" marR="7620" marT="7620" marB="0" anchor="ctr"/>
                </a:tc>
              </a:tr>
              <a:tr h="1509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5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4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373,5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5 249,0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5 432,1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5 486,4</a:t>
                      </a:r>
                    </a:p>
                  </a:txBody>
                  <a:tcPr marL="7620" marR="7620" marT="7620" marB="0" anchor="ctr"/>
                </a:tc>
              </a:tr>
              <a:tr h="197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9 077,9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9 614,0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9 796,7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10 051,4</a:t>
                      </a:r>
                    </a:p>
                  </a:txBody>
                  <a:tcPr marL="7620" marR="7620" marT="762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34 033,9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30 940,0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31 249,4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31 374,4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50 745,8</a:t>
                      </a:r>
                      <a:endParaRPr kumimoji="0"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50 019,1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50 019,1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50 019,1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 государства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4 020,0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4 020,0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4 020,0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4 020,0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 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20 600,0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104 769,1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13 763,8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11 955,0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1 000,0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1 000,0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Прочие неналоговые доходы 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500,0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500,0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57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992"/>
            <a:ext cx="7500990" cy="8572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ПРОГНОЗ ДОХОДОВ БЮДЖЕТА МО «КИРОВСК»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0120960"/>
              </p:ext>
            </p:extLst>
          </p:nvPr>
        </p:nvGraphicFramePr>
        <p:xfrm>
          <a:off x="1000100" y="1131590"/>
          <a:ext cx="7697044" cy="28175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26580"/>
                <a:gridCol w="1279616"/>
                <a:gridCol w="1414312"/>
                <a:gridCol w="1279616"/>
                <a:gridCol w="10969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Оценка,</a:t>
                      </a:r>
                      <a:r>
                        <a:rPr lang="ru-RU" sz="16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4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87 709,5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64 113,1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8 079,8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8 079,8</a:t>
                      </a:r>
                    </a:p>
                  </a:txBody>
                  <a:tcPr marL="7620" marR="7620" marT="762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37 291,2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31 948,0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32 648,8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33 246,9</a:t>
                      </a:r>
                    </a:p>
                  </a:txBody>
                  <a:tcPr marL="7620" marR="7620" marT="762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27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18"/>
            <a:ext cx="7358114" cy="8572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                          Доходы  </a:t>
            </a:r>
            <a:r>
              <a:rPr lang="ru-RU" sz="2400" dirty="0">
                <a:solidFill>
                  <a:schemeClr val="tx1"/>
                </a:solidFill>
                <a:latin typeface="Bebas Neue Regular" pitchFamily="2" charset="-52"/>
              </a:rPr>
              <a:t>бюджета </a:t>
            </a: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на  2024 год</a:t>
            </a:r>
            <a:r>
              <a:rPr lang="ru-RU" sz="2400" dirty="0">
                <a:solidFill>
                  <a:schemeClr val="tx1"/>
                </a:solidFill>
                <a:latin typeface="Bebas Neue Regular" pitchFamily="2" charset="-52"/>
              </a:rPr>
              <a:t>		</a:t>
            </a: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</a:b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                                                                                                                                     </a:t>
            </a:r>
            <a:r>
              <a:rPr lang="ru-RU" sz="1800" dirty="0" smtClean="0">
                <a:latin typeface="Bebas Neue Regular" pitchFamily="2" charset="-52"/>
              </a:rPr>
              <a:t>тыс.руб.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357158" y="928676"/>
          <a:ext cx="8501122" cy="367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18"/>
            <a:ext cx="7429552" cy="85725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ebas Neue Regular" pitchFamily="2" charset="-52"/>
              </a:rPr>
              <a:t>Налоговые и неналоговые доходы бюджета </a:t>
            </a:r>
            <a: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  <a:t> МО «Кировск» </a:t>
            </a:r>
            <a:br>
              <a:rPr lang="ru-RU" sz="2400" dirty="0" smtClean="0">
                <a:solidFill>
                  <a:schemeClr val="tx1"/>
                </a:solidFill>
                <a:latin typeface="Bebas Neue Regular" pitchFamily="2" charset="-52"/>
              </a:rPr>
            </a:br>
            <a:endParaRPr lang="ru-RU" sz="2400" dirty="0">
              <a:solidFill>
                <a:schemeClr val="tx1"/>
              </a:solidFill>
              <a:latin typeface="Bebas Neue Regular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1934" y="10715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lt1"/>
                </a:solidFill>
                <a:latin typeface="Bebas Neue Regular" charset="-52"/>
              </a:rPr>
              <a:t>87 680,6</a:t>
            </a:r>
            <a:endParaRPr lang="ru-RU" dirty="0">
              <a:solidFill>
                <a:schemeClr val="lt1"/>
              </a:solidFill>
              <a:latin typeface="Bebas Neue Regular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8081" y="545395"/>
            <a:ext cx="936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pic>
        <p:nvPicPr>
          <p:cNvPr id="47" name="Picture 3" descr="ГЕРБ -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Диаграмма 47"/>
          <p:cNvGraphicFramePr/>
          <p:nvPr/>
        </p:nvGraphicFramePr>
        <p:xfrm>
          <a:off x="357158" y="857238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8229600" cy="7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ebas Neue Regular" pitchFamily="2" charset="-52"/>
                <a:ea typeface="+mj-ea"/>
                <a:cs typeface="+mj-cs"/>
              </a:rPr>
              <a:t>Муниципальный  бюджет по разделам  расходов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44" y="4143386"/>
            <a:ext cx="293087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  <a:cs typeface="Arial" pitchFamily="34" charset="0"/>
              </a:rPr>
              <a:t>Расходы 2024 год:</a:t>
            </a:r>
            <a:endParaRPr lang="ru-RU" dirty="0">
              <a:latin typeface="Bebas Neue Regular" pitchFamily="2" charset="-52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Bebas Neue Regular" pitchFamily="2" charset="-52"/>
                <a:cs typeface="Arial" pitchFamily="34" charset="0"/>
              </a:rPr>
              <a:t>455 454,6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71670" y="4500576"/>
            <a:ext cx="93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pic>
        <p:nvPicPr>
          <p:cNvPr id="25" name="Picture 3" descr="ГЕРБ -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25"/>
          <p:cNvGraphicFramePr/>
          <p:nvPr/>
        </p:nvGraphicFramePr>
        <p:xfrm>
          <a:off x="0" y="857220"/>
          <a:ext cx="9144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3372</TotalTime>
  <Words>1231</Words>
  <Application>Microsoft Office PowerPoint</Application>
  <PresentationFormat>Экран (16:9)</PresentationFormat>
  <Paragraphs>417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Bebas Neue Regular</vt:lpstr>
      <vt:lpstr>Corbel</vt:lpstr>
      <vt:lpstr>Times New Roman</vt:lpstr>
      <vt:lpstr>Wingdings 2</vt:lpstr>
      <vt:lpstr>Arial Narrow</vt:lpstr>
      <vt:lpstr>Wingdings</vt:lpstr>
      <vt:lpstr>Calibri</vt:lpstr>
      <vt:lpstr>Verdana</vt:lpstr>
      <vt:lpstr>Gill Sans MT</vt:lpstr>
      <vt:lpstr>Солнцестояние</vt:lpstr>
      <vt:lpstr>Проект   Бюджета  Кировского городского поселения Кировского  муниципального  района Ленинградской  области на   2024  год и   на плановый  период 2025  и  2026  гг.</vt:lpstr>
      <vt:lpstr>Муниципальное образование «Кировск»</vt:lpstr>
      <vt:lpstr>глоссарий</vt:lpstr>
      <vt:lpstr> Прогноз  основных  характеристик  бюджета  на  2024-2026  годы </vt:lpstr>
      <vt:lpstr>  ПРОГНОЗ ДОХОДОВ БЮДЖЕТА МО «КИРОВСК»   ОБЪЕМ И СТРУКТУРА НАЛОГОВЫХ И НЕНАЛОГОВЫХ ДОХОДОВ БЮДЖЕТА МО «КИРОВСК»</vt:lpstr>
      <vt:lpstr> ПРОГНОЗ ДОХОДОВ БЮДЖЕТА МО «КИРОВСК» </vt:lpstr>
      <vt:lpstr>                          Доходы  бюджета на  2024 год                                                                                                                                        тыс.руб.</vt:lpstr>
      <vt:lpstr>Налоговые и неналоговые доходы бюджета  МО «Кировск»  </vt:lpstr>
      <vt:lpstr>Слайд 9</vt:lpstr>
      <vt:lpstr>Слайд 10</vt:lpstr>
      <vt:lpstr>Слайд 11</vt:lpstr>
      <vt:lpstr>Муниципальные программы</vt:lpstr>
      <vt:lpstr>Адресная инвестиционная программа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244</cp:revision>
  <dcterms:created xsi:type="dcterms:W3CDTF">2020-04-18T10:10:20Z</dcterms:created>
  <dcterms:modified xsi:type="dcterms:W3CDTF">2024-02-06T08:35:02Z</dcterms:modified>
</cp:coreProperties>
</file>